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72" r:id="rId5"/>
    <p:sldId id="273" r:id="rId6"/>
    <p:sldId id="274" r:id="rId7"/>
    <p:sldId id="275" r:id="rId8"/>
    <p:sldId id="276" r:id="rId9"/>
    <p:sldId id="282" r:id="rId10"/>
    <p:sldId id="281" r:id="rId11"/>
    <p:sldId id="277" r:id="rId12"/>
    <p:sldId id="283" r:id="rId13"/>
    <p:sldId id="269" r:id="rId14"/>
    <p:sldId id="284" r:id="rId15"/>
    <p:sldId id="278" r:id="rId16"/>
    <p:sldId id="285" r:id="rId17"/>
    <p:sldId id="286" r:id="rId18"/>
    <p:sldId id="280" r:id="rId19"/>
    <p:sldId id="287" r:id="rId20"/>
    <p:sldId id="288" r:id="rId21"/>
    <p:sldId id="289" r:id="rId22"/>
    <p:sldId id="263" r:id="rId23"/>
    <p:sldId id="290" r:id="rId24"/>
    <p:sldId id="2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3E7DE-4D28-7602-BC7F-0E21E2DE8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71121D-80B8-9054-B3C0-E89FA18AE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6918CB-CF0A-647E-B0B1-9CDD0BC54034}"/>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604F96C8-D7B8-57E3-8B3F-FDCE20542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8DDC0-3F21-94F4-735C-D75F645F8433}"/>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95087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9A7F-D13D-4199-C57D-0207B58F57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DFAECE-4503-81D2-E1E8-3B0856D252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B6E9-638A-326F-9349-5C2BA7C3061A}"/>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5D009839-7855-9D09-0631-24874FC4C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32647-7490-8192-BE67-B88651774B94}"/>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1177808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9F44B-27AB-F24F-5CB5-E925246912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BC5CCD-6AED-5292-CCDB-7297181DC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D9848-7DA4-CCBE-6DEC-03F1D816847F}"/>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FDEEC6DA-AEC1-D310-3C38-5CB88F0BD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8F681-899D-E3D3-7EE2-B2CD164D4A0E}"/>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208293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B065-8D55-34D4-7A59-BB5D3B97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25385-7C3B-2A10-4F6A-C7FE0990D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4DD3C-89CE-E7F9-7147-03A23D33E593}"/>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1232E4B6-CC29-86DF-8877-23576859F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60328-C5AB-2848-26A4-C8B80289D60E}"/>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209561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A75-3F85-39CA-9CEA-75DE0BDC8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CC4256-C026-403B-1E2C-F57B1C08E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5C4FD-5088-3174-1545-456C06721114}"/>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F7C0F0EB-2C14-4235-F552-6DED2E48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2974E-A295-7838-169C-DD5B52A5297B}"/>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291549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5054-0454-80F7-5CD4-16A78A98D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1A693-2CDB-421E-73D6-2E7CF16060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CF2105-C566-C099-88D0-4778B77B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61F5D5-6E34-9521-628F-545CCB4D8F5B}"/>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6" name="Footer Placeholder 5">
            <a:extLst>
              <a:ext uri="{FF2B5EF4-FFF2-40B4-BE49-F238E27FC236}">
                <a16:creationId xmlns:a16="http://schemas.microsoft.com/office/drawing/2014/main" id="{CE0C96BB-E48B-E68E-D809-B290883ED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41028-98EB-C08F-CD37-5F4BB63CD27E}"/>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263388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A4B5-3BD7-768E-439C-6092570EB0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26727-BFAE-77CF-2791-30C9EBFCB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8A0F4-7F5F-9C19-1CFE-11755F2B4A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D1B843-D859-8295-5E34-DAB8D26C4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116101-B0A0-9085-5F08-AA5D4E8A83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9D3A8-4F78-A84F-FAC5-7A3CB3CF5B17}"/>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8" name="Footer Placeholder 7">
            <a:extLst>
              <a:ext uri="{FF2B5EF4-FFF2-40B4-BE49-F238E27FC236}">
                <a16:creationId xmlns:a16="http://schemas.microsoft.com/office/drawing/2014/main" id="{90ECCAD6-F0BB-3467-1F73-167169FB1C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509240-B6C3-2082-3830-958B57B3A1CA}"/>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414291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2948-E83C-3BB1-E987-39FA7D0E61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4FD51C-EDC1-A9DA-4BFE-5C5788549517}"/>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4" name="Footer Placeholder 3">
            <a:extLst>
              <a:ext uri="{FF2B5EF4-FFF2-40B4-BE49-F238E27FC236}">
                <a16:creationId xmlns:a16="http://schemas.microsoft.com/office/drawing/2014/main" id="{DD2DF8B4-E3CA-5B74-E4AB-A9FC39256A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C561D3-275C-B997-01E9-9EE1031D4151}"/>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351949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28846-B4B8-3900-768E-5548B3F4F635}"/>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3" name="Footer Placeholder 2">
            <a:extLst>
              <a:ext uri="{FF2B5EF4-FFF2-40B4-BE49-F238E27FC236}">
                <a16:creationId xmlns:a16="http://schemas.microsoft.com/office/drawing/2014/main" id="{E8C4A53D-A45F-69DE-6F58-24FA27EA2D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EEAE54-0988-6815-4D81-7488CD910F42}"/>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488379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7569-B979-01F8-55C0-AD8091DE5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1FA4F-7142-9970-E1D2-00FBCEB2B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BD6016-6004-AD00-9A97-C8FEFEBC6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E28D82-891A-7113-CED1-6999755B3E7B}"/>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6" name="Footer Placeholder 5">
            <a:extLst>
              <a:ext uri="{FF2B5EF4-FFF2-40B4-BE49-F238E27FC236}">
                <a16:creationId xmlns:a16="http://schemas.microsoft.com/office/drawing/2014/main" id="{EE1E73A3-5365-438C-88AF-83BBE2789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830376-6C24-A0C5-F28B-4C5A993FAF26}"/>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8547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720A-1F34-D363-5E2B-D9C3EB2B5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BB202F-6237-3914-BD0E-392F1678D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8B65AB-FE7E-B83C-E65F-46A6CAD4D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D1F89D-677A-8DDA-2A48-2E1DABD2E103}"/>
              </a:ext>
            </a:extLst>
          </p:cNvPr>
          <p:cNvSpPr>
            <a:spLocks noGrp="1"/>
          </p:cNvSpPr>
          <p:nvPr>
            <p:ph type="dt" sz="half" idx="10"/>
          </p:nvPr>
        </p:nvSpPr>
        <p:spPr/>
        <p:txBody>
          <a:bodyPr/>
          <a:lstStyle/>
          <a:p>
            <a:fld id="{F765AE7A-9FE1-43DD-A8DC-816352FF01AA}" type="datetimeFigureOut">
              <a:rPr lang="en-US" smtClean="0"/>
              <a:t>10/1/2023</a:t>
            </a:fld>
            <a:endParaRPr lang="en-US"/>
          </a:p>
        </p:txBody>
      </p:sp>
      <p:sp>
        <p:nvSpPr>
          <p:cNvPr id="6" name="Footer Placeholder 5">
            <a:extLst>
              <a:ext uri="{FF2B5EF4-FFF2-40B4-BE49-F238E27FC236}">
                <a16:creationId xmlns:a16="http://schemas.microsoft.com/office/drawing/2014/main" id="{49B9D28D-2633-ED5F-4154-2635C70E2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F6925-4AE7-58DF-4236-FEAF6B62BCB8}"/>
              </a:ext>
            </a:extLst>
          </p:cNvPr>
          <p:cNvSpPr>
            <a:spLocks noGrp="1"/>
          </p:cNvSpPr>
          <p:nvPr>
            <p:ph type="sldNum" sz="quarter" idx="12"/>
          </p:nvPr>
        </p:nvSpPr>
        <p:spPr/>
        <p:txBody>
          <a:bodyPr/>
          <a:lstStyle/>
          <a:p>
            <a:fld id="{715BA980-F63E-43BA-94D9-6DDD3436D327}" type="slidenum">
              <a:rPr lang="en-US" smtClean="0"/>
              <a:t>‹#›</a:t>
            </a:fld>
            <a:endParaRPr lang="en-US"/>
          </a:p>
        </p:txBody>
      </p:sp>
    </p:spTree>
    <p:extLst>
      <p:ext uri="{BB962C8B-B14F-4D97-AF65-F5344CB8AC3E}">
        <p14:creationId xmlns:p14="http://schemas.microsoft.com/office/powerpoint/2010/main" val="337721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gs>
            <a:gs pos="74000">
              <a:schemeClr val="bg1">
                <a:lumMod val="95000"/>
              </a:schemeClr>
            </a:gs>
            <a:gs pos="83000">
              <a:schemeClr val="bg1">
                <a:lumMod val="85000"/>
              </a:schemeClr>
            </a:gs>
            <a:gs pos="100000">
              <a:schemeClr val="bg1">
                <a:lumMod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AB141A-BBD8-7E9F-938E-2241EAA1D9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8C9FB0-608F-193B-2804-C7A0F2191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329B0D-D5C9-DD2A-9ACE-503FDFBDD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5AE7A-9FE1-43DD-A8DC-816352FF01AA}" type="datetimeFigureOut">
              <a:rPr lang="en-US" smtClean="0"/>
              <a:t>10/1/2023</a:t>
            </a:fld>
            <a:endParaRPr lang="en-US"/>
          </a:p>
        </p:txBody>
      </p:sp>
      <p:sp>
        <p:nvSpPr>
          <p:cNvPr id="5" name="Footer Placeholder 4">
            <a:extLst>
              <a:ext uri="{FF2B5EF4-FFF2-40B4-BE49-F238E27FC236}">
                <a16:creationId xmlns:a16="http://schemas.microsoft.com/office/drawing/2014/main" id="{888788D8-4784-5FDF-78F8-AC30AE1A67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4739E0-756D-8213-5915-FE463EF2C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BA980-F63E-43BA-94D9-6DDD3436D327}" type="slidenum">
              <a:rPr lang="en-US" smtClean="0"/>
              <a:t>‹#›</a:t>
            </a:fld>
            <a:endParaRPr lang="en-US"/>
          </a:p>
        </p:txBody>
      </p:sp>
    </p:spTree>
    <p:extLst>
      <p:ext uri="{BB962C8B-B14F-4D97-AF65-F5344CB8AC3E}">
        <p14:creationId xmlns:p14="http://schemas.microsoft.com/office/powerpoint/2010/main" val="334373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ws9-w08GJaA" TargetMode="External"/><Relationship Id="rId2" Type="http://schemas.openxmlformats.org/officeDocument/2006/relationships/slideLayout" Target="../slideLayouts/slideLayout2.xml"/><Relationship Id="rId1" Type="http://schemas.openxmlformats.org/officeDocument/2006/relationships/video" Target="https://www.youtube.com/embed/ws9-w08GJaA?feature=oembed" TargetMode="Externa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youtu.be/yFR61jjL1v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AAF2-4582-4A58-1BA4-D59DEC155D07}"/>
              </a:ext>
            </a:extLst>
          </p:cNvPr>
          <p:cNvSpPr>
            <a:spLocks noGrp="1"/>
          </p:cNvSpPr>
          <p:nvPr>
            <p:ph type="ctrTitle"/>
          </p:nvPr>
        </p:nvSpPr>
        <p:spPr>
          <a:xfrm>
            <a:off x="1524000" y="1531620"/>
            <a:ext cx="9144000" cy="2387600"/>
          </a:xfrm>
        </p:spPr>
        <p:txBody>
          <a:bodyPr>
            <a:noAutofit/>
          </a:bodyPr>
          <a:lstStyle/>
          <a:p>
            <a:r>
              <a:rPr lang="en-US" sz="4400" dirty="0"/>
              <a:t>The Future of Medicine: Exploring Embedded Computers in Simulations and Robotics in the Surgical Field</a:t>
            </a:r>
          </a:p>
        </p:txBody>
      </p:sp>
      <p:sp>
        <p:nvSpPr>
          <p:cNvPr id="3" name="Subtitle 2">
            <a:extLst>
              <a:ext uri="{FF2B5EF4-FFF2-40B4-BE49-F238E27FC236}">
                <a16:creationId xmlns:a16="http://schemas.microsoft.com/office/drawing/2014/main" id="{0E204779-856A-A952-FCDE-F7F5A822710E}"/>
              </a:ext>
            </a:extLst>
          </p:cNvPr>
          <p:cNvSpPr>
            <a:spLocks noGrp="1"/>
          </p:cNvSpPr>
          <p:nvPr>
            <p:ph type="subTitle" idx="1"/>
          </p:nvPr>
        </p:nvSpPr>
        <p:spPr>
          <a:xfrm>
            <a:off x="1524000" y="3964940"/>
            <a:ext cx="9144000" cy="1655762"/>
          </a:xfrm>
        </p:spPr>
        <p:txBody>
          <a:bodyPr/>
          <a:lstStyle/>
          <a:p>
            <a:r>
              <a:rPr lang="en-US" dirty="0"/>
              <a:t>Andrew Kalathra</a:t>
            </a:r>
          </a:p>
          <a:p>
            <a:r>
              <a:rPr lang="en-US" dirty="0"/>
              <a:t>B.S in Computer Science, Pre-Medical Focus</a:t>
            </a:r>
          </a:p>
          <a:p>
            <a:r>
              <a:rPr lang="en-US" dirty="0"/>
              <a:t>Lamar University, May 2025</a:t>
            </a:r>
          </a:p>
        </p:txBody>
      </p:sp>
      <p:pic>
        <p:nvPicPr>
          <p:cNvPr id="1026" name="Picture 2" descr="Lamar University Small Business Development Center | UH SBDC Network">
            <a:extLst>
              <a:ext uri="{FF2B5EF4-FFF2-40B4-BE49-F238E27FC236}">
                <a16:creationId xmlns:a16="http://schemas.microsoft.com/office/drawing/2014/main" id="{AF9865D1-ED0F-E531-B7E6-4C5724D36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 y="5620702"/>
            <a:ext cx="1165860" cy="110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7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5B83-48D3-BD0A-168E-E5794B7A38EF}"/>
              </a:ext>
            </a:extLst>
          </p:cNvPr>
          <p:cNvSpPr>
            <a:spLocks noGrp="1"/>
          </p:cNvSpPr>
          <p:nvPr>
            <p:ph type="title"/>
          </p:nvPr>
        </p:nvSpPr>
        <p:spPr/>
        <p:txBody>
          <a:bodyPr/>
          <a:lstStyle/>
          <a:p>
            <a:r>
              <a:rPr lang="en-US" dirty="0"/>
              <a:t>VR Simulations</a:t>
            </a:r>
          </a:p>
        </p:txBody>
      </p:sp>
      <p:sp>
        <p:nvSpPr>
          <p:cNvPr id="3" name="Content Placeholder 2">
            <a:extLst>
              <a:ext uri="{FF2B5EF4-FFF2-40B4-BE49-F238E27FC236}">
                <a16:creationId xmlns:a16="http://schemas.microsoft.com/office/drawing/2014/main" id="{9EA51526-895B-C8D9-39DD-ED8A19D4C715}"/>
              </a:ext>
            </a:extLst>
          </p:cNvPr>
          <p:cNvSpPr>
            <a:spLocks noGrp="1"/>
          </p:cNvSpPr>
          <p:nvPr>
            <p:ph idx="1"/>
          </p:nvPr>
        </p:nvSpPr>
        <p:spPr/>
        <p:txBody>
          <a:bodyPr/>
          <a:lstStyle/>
          <a:p>
            <a:r>
              <a:rPr lang="en-US" dirty="0"/>
              <a:t>Will continue to explore this technology as hardware and software advances</a:t>
            </a:r>
          </a:p>
          <a:p>
            <a:r>
              <a:rPr lang="en-US" dirty="0"/>
              <a:t>In future, will not need Azure Kinect sensor (even for HoloLens 2)</a:t>
            </a:r>
          </a:p>
        </p:txBody>
      </p:sp>
      <p:pic>
        <p:nvPicPr>
          <p:cNvPr id="3074" name="Picture 2" descr="FDA Clears First Hololens App for Surgical Use - Transform Interactive">
            <a:extLst>
              <a:ext uri="{FF2B5EF4-FFF2-40B4-BE49-F238E27FC236}">
                <a16:creationId xmlns:a16="http://schemas.microsoft.com/office/drawing/2014/main" id="{07E4DBC6-B8F2-6AF6-2EF5-F655E674A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4896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294D34-97E9-528A-38BF-45A8D419B210}"/>
              </a:ext>
            </a:extLst>
          </p:cNvPr>
          <p:cNvPicPr>
            <a:picLocks noChangeAspect="1"/>
          </p:cNvPicPr>
          <p:nvPr/>
        </p:nvPicPr>
        <p:blipFill>
          <a:blip r:embed="rId3"/>
          <a:stretch>
            <a:fillRect/>
          </a:stretch>
        </p:blipFill>
        <p:spPr>
          <a:xfrm>
            <a:off x="5311726" y="3234832"/>
            <a:ext cx="5257800" cy="2942131"/>
          </a:xfrm>
          <a:prstGeom prst="rect">
            <a:avLst/>
          </a:prstGeom>
        </p:spPr>
      </p:pic>
      <p:sp>
        <p:nvSpPr>
          <p:cNvPr id="6" name="TextBox 5">
            <a:extLst>
              <a:ext uri="{FF2B5EF4-FFF2-40B4-BE49-F238E27FC236}">
                <a16:creationId xmlns:a16="http://schemas.microsoft.com/office/drawing/2014/main" id="{3AB41B16-9006-0C9A-2446-71BF19FCABE6}"/>
              </a:ext>
            </a:extLst>
          </p:cNvPr>
          <p:cNvSpPr txBox="1"/>
          <p:nvPr/>
        </p:nvSpPr>
        <p:spPr>
          <a:xfrm>
            <a:off x="5311726" y="617696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[1]</a:t>
            </a:r>
          </a:p>
        </p:txBody>
      </p:sp>
      <p:sp>
        <p:nvSpPr>
          <p:cNvPr id="7" name="TextBox 6">
            <a:extLst>
              <a:ext uri="{FF2B5EF4-FFF2-40B4-BE49-F238E27FC236}">
                <a16:creationId xmlns:a16="http://schemas.microsoft.com/office/drawing/2014/main" id="{53315A8E-9999-6360-5258-061C810D8E02}"/>
              </a:ext>
            </a:extLst>
          </p:cNvPr>
          <p:cNvSpPr txBox="1"/>
          <p:nvPr/>
        </p:nvSpPr>
        <p:spPr>
          <a:xfrm>
            <a:off x="735538" y="508410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a:t>
            </a:r>
            <a:r>
              <a:rPr lang="en-US" dirty="0" err="1">
                <a:solidFill>
                  <a:schemeClr val="tx1">
                    <a:lumMod val="50000"/>
                    <a:lumOff val="50000"/>
                  </a:schemeClr>
                </a:solidFill>
              </a:rPr>
              <a:t>MobiHealth</a:t>
            </a:r>
            <a:r>
              <a:rPr lang="en-US" dirty="0">
                <a:solidFill>
                  <a:schemeClr val="tx1">
                    <a:lumMod val="50000"/>
                    <a:lumOff val="50000"/>
                  </a:schemeClr>
                </a:solidFill>
              </a:rPr>
              <a:t> News</a:t>
            </a:r>
          </a:p>
        </p:txBody>
      </p:sp>
    </p:spTree>
    <p:extLst>
      <p:ext uri="{BB962C8B-B14F-4D97-AF65-F5344CB8AC3E}">
        <p14:creationId xmlns:p14="http://schemas.microsoft.com/office/powerpoint/2010/main" val="382823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5B83-48D3-BD0A-168E-E5794B7A38EF}"/>
              </a:ext>
            </a:extLst>
          </p:cNvPr>
          <p:cNvSpPr>
            <a:spLocks noGrp="1"/>
          </p:cNvSpPr>
          <p:nvPr>
            <p:ph type="title"/>
          </p:nvPr>
        </p:nvSpPr>
        <p:spPr/>
        <p:txBody>
          <a:bodyPr/>
          <a:lstStyle/>
          <a:p>
            <a:r>
              <a:rPr lang="en-US" dirty="0"/>
              <a:t>VR Simulations + Haptic Feedback</a:t>
            </a:r>
          </a:p>
        </p:txBody>
      </p:sp>
      <p:sp>
        <p:nvSpPr>
          <p:cNvPr id="3" name="Content Placeholder 2">
            <a:extLst>
              <a:ext uri="{FF2B5EF4-FFF2-40B4-BE49-F238E27FC236}">
                <a16:creationId xmlns:a16="http://schemas.microsoft.com/office/drawing/2014/main" id="{9EA51526-895B-C8D9-39DD-ED8A19D4C715}"/>
              </a:ext>
            </a:extLst>
          </p:cNvPr>
          <p:cNvSpPr>
            <a:spLocks noGrp="1"/>
          </p:cNvSpPr>
          <p:nvPr>
            <p:ph idx="1"/>
          </p:nvPr>
        </p:nvSpPr>
        <p:spPr/>
        <p:txBody>
          <a:bodyPr/>
          <a:lstStyle/>
          <a:p>
            <a:r>
              <a:rPr lang="en-US" dirty="0"/>
              <a:t>Building 3D Models for Reconstructing a Virtual Cataract Surgery Haptic Simulation</a:t>
            </a:r>
          </a:p>
          <a:p>
            <a:r>
              <a:rPr lang="en-US" dirty="0"/>
              <a:t>By Coca, Antonio, et al.</a:t>
            </a:r>
          </a:p>
          <a:p>
            <a:r>
              <a:rPr lang="en-US" dirty="0"/>
              <a:t>Discussed the application of haptic simulation in the virtual surgical environment</a:t>
            </a:r>
          </a:p>
          <a:p>
            <a:r>
              <a:rPr lang="en-US" dirty="0"/>
              <a:t>Used cataract surgery as proof of concept</a:t>
            </a:r>
          </a:p>
        </p:txBody>
      </p:sp>
      <p:pic>
        <p:nvPicPr>
          <p:cNvPr id="6146" name="Picture 2" descr="Sensors | Free Full-Text | A Timestamp-Independent Haptic&amp;ndash;Visual  Synchronization Method for Haptic-Based Interaction System">
            <a:extLst>
              <a:ext uri="{FF2B5EF4-FFF2-40B4-BE49-F238E27FC236}">
                <a16:creationId xmlns:a16="http://schemas.microsoft.com/office/drawing/2014/main" id="{DD174F7D-85A8-B832-DCBD-E554DBF6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930" y="3889895"/>
            <a:ext cx="4806460" cy="24220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BF1561-B465-1811-7B59-45E85D09E06B}"/>
              </a:ext>
            </a:extLst>
          </p:cNvPr>
          <p:cNvSpPr txBox="1"/>
          <p:nvPr/>
        </p:nvSpPr>
        <p:spPr>
          <a:xfrm>
            <a:off x="7258930" y="631666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MDPI</a:t>
            </a:r>
          </a:p>
        </p:txBody>
      </p:sp>
    </p:spTree>
    <p:extLst>
      <p:ext uri="{BB962C8B-B14F-4D97-AF65-F5344CB8AC3E}">
        <p14:creationId xmlns:p14="http://schemas.microsoft.com/office/powerpoint/2010/main" val="39696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9A61-3929-DA2D-D902-2B1C553F9090}"/>
              </a:ext>
            </a:extLst>
          </p:cNvPr>
          <p:cNvSpPr>
            <a:spLocks noGrp="1"/>
          </p:cNvSpPr>
          <p:nvPr>
            <p:ph type="title"/>
          </p:nvPr>
        </p:nvSpPr>
        <p:spPr/>
        <p:txBody>
          <a:bodyPr/>
          <a:lstStyle/>
          <a:p>
            <a:r>
              <a:rPr lang="en-US" dirty="0"/>
              <a:t>VR Simulations + Haptic Feedback</a:t>
            </a:r>
          </a:p>
        </p:txBody>
      </p:sp>
      <p:sp>
        <p:nvSpPr>
          <p:cNvPr id="3" name="Content Placeholder 2">
            <a:extLst>
              <a:ext uri="{FF2B5EF4-FFF2-40B4-BE49-F238E27FC236}">
                <a16:creationId xmlns:a16="http://schemas.microsoft.com/office/drawing/2014/main" id="{720ED7FF-6B4A-36AB-4F7C-105B4A14F469}"/>
              </a:ext>
            </a:extLst>
          </p:cNvPr>
          <p:cNvSpPr>
            <a:spLocks noGrp="1"/>
          </p:cNvSpPr>
          <p:nvPr>
            <p:ph idx="1"/>
          </p:nvPr>
        </p:nvSpPr>
        <p:spPr/>
        <p:txBody>
          <a:bodyPr/>
          <a:lstStyle/>
          <a:p>
            <a:r>
              <a:rPr lang="en-US" dirty="0"/>
              <a:t>Not new technology, but definitely a field that (I believe) should be developed more</a:t>
            </a:r>
          </a:p>
          <a:p>
            <a:r>
              <a:rPr lang="en-US" dirty="0"/>
              <a:t>Purpose for this study was mainly catered to learning procedures prior to entering the operating room</a:t>
            </a:r>
          </a:p>
        </p:txBody>
      </p:sp>
      <p:pic>
        <p:nvPicPr>
          <p:cNvPr id="4" name="Picture 3">
            <a:extLst>
              <a:ext uri="{FF2B5EF4-FFF2-40B4-BE49-F238E27FC236}">
                <a16:creationId xmlns:a16="http://schemas.microsoft.com/office/drawing/2014/main" id="{6CAB36CD-86A2-6A7C-42DE-B919CA9FE37D}"/>
              </a:ext>
            </a:extLst>
          </p:cNvPr>
          <p:cNvPicPr>
            <a:picLocks noChangeAspect="1"/>
          </p:cNvPicPr>
          <p:nvPr/>
        </p:nvPicPr>
        <p:blipFill>
          <a:blip r:embed="rId2"/>
          <a:stretch>
            <a:fillRect/>
          </a:stretch>
        </p:blipFill>
        <p:spPr>
          <a:xfrm>
            <a:off x="1043375" y="4001294"/>
            <a:ext cx="4944165" cy="1762371"/>
          </a:xfrm>
          <a:prstGeom prst="rect">
            <a:avLst/>
          </a:prstGeom>
        </p:spPr>
      </p:pic>
      <p:pic>
        <p:nvPicPr>
          <p:cNvPr id="6" name="Picture 5">
            <a:extLst>
              <a:ext uri="{FF2B5EF4-FFF2-40B4-BE49-F238E27FC236}">
                <a16:creationId xmlns:a16="http://schemas.microsoft.com/office/drawing/2014/main" id="{9E0DAB90-2CC3-2E5F-EDD9-F3320C273200}"/>
              </a:ext>
            </a:extLst>
          </p:cNvPr>
          <p:cNvPicPr>
            <a:picLocks noChangeAspect="1"/>
          </p:cNvPicPr>
          <p:nvPr/>
        </p:nvPicPr>
        <p:blipFill>
          <a:blip r:embed="rId3"/>
          <a:stretch>
            <a:fillRect/>
          </a:stretch>
        </p:blipFill>
        <p:spPr>
          <a:xfrm>
            <a:off x="7414129" y="3184443"/>
            <a:ext cx="3410081" cy="2992520"/>
          </a:xfrm>
          <a:prstGeom prst="rect">
            <a:avLst/>
          </a:prstGeom>
        </p:spPr>
      </p:pic>
      <p:sp>
        <p:nvSpPr>
          <p:cNvPr id="7" name="TextBox 6">
            <a:extLst>
              <a:ext uri="{FF2B5EF4-FFF2-40B4-BE49-F238E27FC236}">
                <a16:creationId xmlns:a16="http://schemas.microsoft.com/office/drawing/2014/main" id="{A139C90D-139F-7174-F9AA-A6B6F604DC99}"/>
              </a:ext>
            </a:extLst>
          </p:cNvPr>
          <p:cNvSpPr txBox="1"/>
          <p:nvPr/>
        </p:nvSpPr>
        <p:spPr>
          <a:xfrm>
            <a:off x="7414129" y="6132997"/>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
        <p:nvSpPr>
          <p:cNvPr id="8" name="TextBox 7">
            <a:extLst>
              <a:ext uri="{FF2B5EF4-FFF2-40B4-BE49-F238E27FC236}">
                <a16:creationId xmlns:a16="http://schemas.microsoft.com/office/drawing/2014/main" id="{3FC52788-C253-534C-497B-E484930531AB}"/>
              </a:ext>
            </a:extLst>
          </p:cNvPr>
          <p:cNvSpPr txBox="1"/>
          <p:nvPr/>
        </p:nvSpPr>
        <p:spPr>
          <a:xfrm>
            <a:off x="1043375" y="576366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Tree>
    <p:extLst>
      <p:ext uri="{BB962C8B-B14F-4D97-AF65-F5344CB8AC3E}">
        <p14:creationId xmlns:p14="http://schemas.microsoft.com/office/powerpoint/2010/main" val="2210398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22E3-666C-9230-A954-D395FADBF28B}"/>
              </a:ext>
            </a:extLst>
          </p:cNvPr>
          <p:cNvSpPr>
            <a:spLocks noGrp="1"/>
          </p:cNvSpPr>
          <p:nvPr>
            <p:ph type="title"/>
          </p:nvPr>
        </p:nvSpPr>
        <p:spPr/>
        <p:txBody>
          <a:bodyPr/>
          <a:lstStyle/>
          <a:p>
            <a:r>
              <a:rPr lang="en-US" dirty="0"/>
              <a:t>VR Simulations + Haptic Feedback</a:t>
            </a:r>
          </a:p>
        </p:txBody>
      </p:sp>
      <p:sp>
        <p:nvSpPr>
          <p:cNvPr id="3" name="Content Placeholder 2">
            <a:extLst>
              <a:ext uri="{FF2B5EF4-FFF2-40B4-BE49-F238E27FC236}">
                <a16:creationId xmlns:a16="http://schemas.microsoft.com/office/drawing/2014/main" id="{A350F8CA-F5A8-B384-5FB7-162C14409717}"/>
              </a:ext>
            </a:extLst>
          </p:cNvPr>
          <p:cNvSpPr>
            <a:spLocks noGrp="1"/>
          </p:cNvSpPr>
          <p:nvPr>
            <p:ph idx="1"/>
          </p:nvPr>
        </p:nvSpPr>
        <p:spPr/>
        <p:txBody>
          <a:bodyPr/>
          <a:lstStyle/>
          <a:p>
            <a:r>
              <a:rPr lang="en-US" dirty="0"/>
              <a:t>Mainly developed alongside virtual reality</a:t>
            </a:r>
          </a:p>
          <a:p>
            <a:r>
              <a:rPr lang="en-US" dirty="0"/>
              <a:t>As it is developed based on reality, factors such as tools must look and feel the same</a:t>
            </a:r>
          </a:p>
        </p:txBody>
      </p:sp>
      <p:pic>
        <p:nvPicPr>
          <p:cNvPr id="5" name="Picture 4">
            <a:extLst>
              <a:ext uri="{FF2B5EF4-FFF2-40B4-BE49-F238E27FC236}">
                <a16:creationId xmlns:a16="http://schemas.microsoft.com/office/drawing/2014/main" id="{3B5878A6-6315-E671-38D1-FF669849D8FC}"/>
              </a:ext>
            </a:extLst>
          </p:cNvPr>
          <p:cNvPicPr>
            <a:picLocks noChangeAspect="1"/>
          </p:cNvPicPr>
          <p:nvPr/>
        </p:nvPicPr>
        <p:blipFill>
          <a:blip r:embed="rId2"/>
          <a:stretch>
            <a:fillRect/>
          </a:stretch>
        </p:blipFill>
        <p:spPr>
          <a:xfrm>
            <a:off x="405406" y="3219213"/>
            <a:ext cx="2400814" cy="1875128"/>
          </a:xfrm>
          <a:prstGeom prst="rect">
            <a:avLst/>
          </a:prstGeom>
        </p:spPr>
      </p:pic>
      <p:pic>
        <p:nvPicPr>
          <p:cNvPr id="7" name="Picture 6">
            <a:extLst>
              <a:ext uri="{FF2B5EF4-FFF2-40B4-BE49-F238E27FC236}">
                <a16:creationId xmlns:a16="http://schemas.microsoft.com/office/drawing/2014/main" id="{6162CE32-4055-2FC8-A315-6EBCC7612ECE}"/>
              </a:ext>
            </a:extLst>
          </p:cNvPr>
          <p:cNvPicPr>
            <a:picLocks noChangeAspect="1"/>
          </p:cNvPicPr>
          <p:nvPr/>
        </p:nvPicPr>
        <p:blipFill>
          <a:blip r:embed="rId3"/>
          <a:stretch>
            <a:fillRect/>
          </a:stretch>
        </p:blipFill>
        <p:spPr>
          <a:xfrm>
            <a:off x="5319544" y="2826972"/>
            <a:ext cx="2400814" cy="1958979"/>
          </a:xfrm>
          <a:prstGeom prst="rect">
            <a:avLst/>
          </a:prstGeom>
        </p:spPr>
      </p:pic>
      <p:pic>
        <p:nvPicPr>
          <p:cNvPr id="11" name="Picture 10">
            <a:extLst>
              <a:ext uri="{FF2B5EF4-FFF2-40B4-BE49-F238E27FC236}">
                <a16:creationId xmlns:a16="http://schemas.microsoft.com/office/drawing/2014/main" id="{0BEEFF06-6656-F90C-DE2B-037FA995B6D3}"/>
              </a:ext>
            </a:extLst>
          </p:cNvPr>
          <p:cNvPicPr>
            <a:picLocks noChangeAspect="1"/>
          </p:cNvPicPr>
          <p:nvPr/>
        </p:nvPicPr>
        <p:blipFill rotWithShape="1">
          <a:blip r:embed="rId4"/>
          <a:srcRect b="57395"/>
          <a:stretch/>
        </p:blipFill>
        <p:spPr>
          <a:xfrm>
            <a:off x="2806220" y="4785951"/>
            <a:ext cx="4058216" cy="1875128"/>
          </a:xfrm>
          <a:prstGeom prst="rect">
            <a:avLst/>
          </a:prstGeom>
        </p:spPr>
      </p:pic>
      <p:pic>
        <p:nvPicPr>
          <p:cNvPr id="4" name="Picture 3">
            <a:extLst>
              <a:ext uri="{FF2B5EF4-FFF2-40B4-BE49-F238E27FC236}">
                <a16:creationId xmlns:a16="http://schemas.microsoft.com/office/drawing/2014/main" id="{E869DB2B-2FE7-9170-E640-3A95350E40A1}"/>
              </a:ext>
            </a:extLst>
          </p:cNvPr>
          <p:cNvPicPr>
            <a:picLocks noChangeAspect="1"/>
          </p:cNvPicPr>
          <p:nvPr/>
        </p:nvPicPr>
        <p:blipFill rotWithShape="1">
          <a:blip r:embed="rId4"/>
          <a:srcRect t="42118"/>
          <a:stretch/>
        </p:blipFill>
        <p:spPr>
          <a:xfrm>
            <a:off x="7872509" y="4156777"/>
            <a:ext cx="4058216" cy="2547498"/>
          </a:xfrm>
          <a:prstGeom prst="rect">
            <a:avLst/>
          </a:prstGeom>
        </p:spPr>
      </p:pic>
      <p:sp>
        <p:nvSpPr>
          <p:cNvPr id="6" name="TextBox 5">
            <a:extLst>
              <a:ext uri="{FF2B5EF4-FFF2-40B4-BE49-F238E27FC236}">
                <a16:creationId xmlns:a16="http://schemas.microsoft.com/office/drawing/2014/main" id="{AD856D0F-F7B1-7832-558E-8398C929E216}"/>
              </a:ext>
            </a:extLst>
          </p:cNvPr>
          <p:cNvSpPr txBox="1"/>
          <p:nvPr/>
        </p:nvSpPr>
        <p:spPr>
          <a:xfrm>
            <a:off x="405406" y="509434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
        <p:nvSpPr>
          <p:cNvPr id="8" name="TextBox 7">
            <a:extLst>
              <a:ext uri="{FF2B5EF4-FFF2-40B4-BE49-F238E27FC236}">
                <a16:creationId xmlns:a16="http://schemas.microsoft.com/office/drawing/2014/main" id="{44FDF89C-8279-1B32-9DA4-DA256EE8A621}"/>
              </a:ext>
            </a:extLst>
          </p:cNvPr>
          <p:cNvSpPr txBox="1"/>
          <p:nvPr/>
        </p:nvSpPr>
        <p:spPr>
          <a:xfrm>
            <a:off x="7998805" y="3837174"/>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
        <p:nvSpPr>
          <p:cNvPr id="9" name="TextBox 8">
            <a:extLst>
              <a:ext uri="{FF2B5EF4-FFF2-40B4-BE49-F238E27FC236}">
                <a16:creationId xmlns:a16="http://schemas.microsoft.com/office/drawing/2014/main" id="{71A34963-89DB-3B0E-3D0C-44EDEEE88E2F}"/>
              </a:ext>
            </a:extLst>
          </p:cNvPr>
          <p:cNvSpPr txBox="1"/>
          <p:nvPr/>
        </p:nvSpPr>
        <p:spPr>
          <a:xfrm>
            <a:off x="2806220" y="6551589"/>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
        <p:nvSpPr>
          <p:cNvPr id="10" name="TextBox 9">
            <a:extLst>
              <a:ext uri="{FF2B5EF4-FFF2-40B4-BE49-F238E27FC236}">
                <a16:creationId xmlns:a16="http://schemas.microsoft.com/office/drawing/2014/main" id="{17CAEE20-9ECD-98B5-3575-4AE0C1B3BA66}"/>
              </a:ext>
            </a:extLst>
          </p:cNvPr>
          <p:cNvSpPr txBox="1"/>
          <p:nvPr/>
        </p:nvSpPr>
        <p:spPr>
          <a:xfrm>
            <a:off x="3436553" y="4400246"/>
            <a:ext cx="3931920" cy="369332"/>
          </a:xfrm>
          <a:prstGeom prst="rect">
            <a:avLst/>
          </a:prstGeom>
          <a:noFill/>
        </p:spPr>
        <p:txBody>
          <a:bodyPr wrap="square" rtlCol="0">
            <a:spAutoFit/>
          </a:bodyPr>
          <a:lstStyle/>
          <a:p>
            <a:r>
              <a:rPr lang="en-US" dirty="0">
                <a:solidFill>
                  <a:schemeClr val="tx1">
                    <a:lumMod val="50000"/>
                    <a:lumOff val="50000"/>
                  </a:schemeClr>
                </a:solidFill>
              </a:rPr>
              <a:t>Image courtesy [2]</a:t>
            </a:r>
          </a:p>
        </p:txBody>
      </p:sp>
    </p:spTree>
    <p:extLst>
      <p:ext uri="{BB962C8B-B14F-4D97-AF65-F5344CB8AC3E}">
        <p14:creationId xmlns:p14="http://schemas.microsoft.com/office/powerpoint/2010/main" val="48658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9BB4-C841-2F84-66E2-078CBD8400B9}"/>
              </a:ext>
            </a:extLst>
          </p:cNvPr>
          <p:cNvSpPr>
            <a:spLocks noGrp="1"/>
          </p:cNvSpPr>
          <p:nvPr>
            <p:ph type="title"/>
          </p:nvPr>
        </p:nvSpPr>
        <p:spPr/>
        <p:txBody>
          <a:bodyPr/>
          <a:lstStyle/>
          <a:p>
            <a:r>
              <a:rPr lang="en-US" dirty="0"/>
              <a:t>VR Simulations + Haptic Feedback</a:t>
            </a:r>
          </a:p>
        </p:txBody>
      </p:sp>
      <p:sp>
        <p:nvSpPr>
          <p:cNvPr id="3" name="Content Placeholder 2">
            <a:extLst>
              <a:ext uri="{FF2B5EF4-FFF2-40B4-BE49-F238E27FC236}">
                <a16:creationId xmlns:a16="http://schemas.microsoft.com/office/drawing/2014/main" id="{ABEA16B9-4318-13BC-6908-D9BDB9B92D8F}"/>
              </a:ext>
            </a:extLst>
          </p:cNvPr>
          <p:cNvSpPr>
            <a:spLocks noGrp="1"/>
          </p:cNvSpPr>
          <p:nvPr>
            <p:ph idx="1"/>
          </p:nvPr>
        </p:nvSpPr>
        <p:spPr>
          <a:xfrm>
            <a:off x="838200" y="1825625"/>
            <a:ext cx="4746674" cy="4575554"/>
          </a:xfrm>
        </p:spPr>
        <p:txBody>
          <a:bodyPr>
            <a:normAutofit/>
          </a:bodyPr>
          <a:lstStyle/>
          <a:p>
            <a:r>
              <a:rPr lang="en-US" dirty="0"/>
              <a:t>As seen in the image, many embedded computers are integrated in this type of technology</a:t>
            </a:r>
          </a:p>
          <a:p>
            <a:r>
              <a:rPr lang="en-US" dirty="0"/>
              <a:t>Along with the chips used for the simulation, the haptic device must also contain systems and drivers to correctly input and output the correct textures and forces</a:t>
            </a:r>
          </a:p>
        </p:txBody>
      </p:sp>
      <p:pic>
        <p:nvPicPr>
          <p:cNvPr id="7170" name="Picture 2" descr="The haptic system architecture for Experiment 2. The interaction force... |  Download Scientific Diagram">
            <a:extLst>
              <a:ext uri="{FF2B5EF4-FFF2-40B4-BE49-F238E27FC236}">
                <a16:creationId xmlns:a16="http://schemas.microsoft.com/office/drawing/2014/main" id="{261D2308-54DC-3CED-CB23-D450B168C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404" y="1690688"/>
            <a:ext cx="5628396" cy="4575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969FA-9D66-13C3-412E-71F8EAEB78A4}"/>
              </a:ext>
            </a:extLst>
          </p:cNvPr>
          <p:cNvSpPr txBox="1"/>
          <p:nvPr/>
        </p:nvSpPr>
        <p:spPr>
          <a:xfrm>
            <a:off x="5725404" y="6401179"/>
            <a:ext cx="3931920" cy="369332"/>
          </a:xfrm>
          <a:prstGeom prst="rect">
            <a:avLst/>
          </a:prstGeom>
          <a:noFill/>
        </p:spPr>
        <p:txBody>
          <a:bodyPr wrap="square" rtlCol="0">
            <a:spAutoFit/>
          </a:bodyPr>
          <a:lstStyle/>
          <a:p>
            <a:r>
              <a:rPr lang="en-US" dirty="0">
                <a:solidFill>
                  <a:schemeClr val="tx1">
                    <a:lumMod val="50000"/>
                    <a:lumOff val="50000"/>
                  </a:schemeClr>
                </a:solidFill>
              </a:rPr>
              <a:t>Image courtesy ResearchGate</a:t>
            </a:r>
          </a:p>
        </p:txBody>
      </p:sp>
    </p:spTree>
    <p:extLst>
      <p:ext uri="{BB962C8B-B14F-4D97-AF65-F5344CB8AC3E}">
        <p14:creationId xmlns:p14="http://schemas.microsoft.com/office/powerpoint/2010/main" val="3945879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D7F4-85A4-7337-5A4A-836D0708CBB1}"/>
              </a:ext>
            </a:extLst>
          </p:cNvPr>
          <p:cNvSpPr>
            <a:spLocks noGrp="1"/>
          </p:cNvSpPr>
          <p:nvPr>
            <p:ph type="title"/>
          </p:nvPr>
        </p:nvSpPr>
        <p:spPr/>
        <p:txBody>
          <a:bodyPr/>
          <a:lstStyle/>
          <a:p>
            <a:r>
              <a:rPr lang="en-US" dirty="0"/>
              <a:t>Application of VR Simulation</a:t>
            </a:r>
          </a:p>
        </p:txBody>
      </p:sp>
      <p:sp>
        <p:nvSpPr>
          <p:cNvPr id="3" name="Content Placeholder 2">
            <a:extLst>
              <a:ext uri="{FF2B5EF4-FFF2-40B4-BE49-F238E27FC236}">
                <a16:creationId xmlns:a16="http://schemas.microsoft.com/office/drawing/2014/main" id="{FBE1E41E-01CA-7C84-7CF2-0CE6EB12ED5F}"/>
              </a:ext>
            </a:extLst>
          </p:cNvPr>
          <p:cNvSpPr>
            <a:spLocks noGrp="1"/>
          </p:cNvSpPr>
          <p:nvPr>
            <p:ph idx="1"/>
          </p:nvPr>
        </p:nvSpPr>
        <p:spPr/>
        <p:txBody>
          <a:bodyPr/>
          <a:lstStyle/>
          <a:p>
            <a:r>
              <a:rPr lang="en-US" dirty="0"/>
              <a:t>Virtual Simulation for Scoliosis Surgery</a:t>
            </a:r>
          </a:p>
          <a:p>
            <a:r>
              <a:rPr lang="en-US" dirty="0"/>
              <a:t>By Izard, Santiago Gonzalez, et al.</a:t>
            </a:r>
          </a:p>
          <a:p>
            <a:r>
              <a:rPr lang="en-US" dirty="0"/>
              <a:t>Discussed the application of a virtual surgery</a:t>
            </a:r>
          </a:p>
          <a:p>
            <a:r>
              <a:rPr lang="en-US" dirty="0"/>
              <a:t>Applied virtual surgical concepts to an entire 3D virtual surgical environment, complete with a 3D model in user intractability</a:t>
            </a:r>
          </a:p>
          <a:p>
            <a:endParaRPr lang="en-US" dirty="0"/>
          </a:p>
        </p:txBody>
      </p:sp>
      <p:pic>
        <p:nvPicPr>
          <p:cNvPr id="4" name="Picture 3">
            <a:extLst>
              <a:ext uri="{FF2B5EF4-FFF2-40B4-BE49-F238E27FC236}">
                <a16:creationId xmlns:a16="http://schemas.microsoft.com/office/drawing/2014/main" id="{0319B51A-CFA7-17A4-B7F0-9601D8F1EB84}"/>
              </a:ext>
            </a:extLst>
          </p:cNvPr>
          <p:cNvPicPr>
            <a:picLocks noChangeAspect="1"/>
          </p:cNvPicPr>
          <p:nvPr/>
        </p:nvPicPr>
        <p:blipFill>
          <a:blip r:embed="rId2"/>
          <a:stretch>
            <a:fillRect/>
          </a:stretch>
        </p:blipFill>
        <p:spPr>
          <a:xfrm>
            <a:off x="2654359" y="4190231"/>
            <a:ext cx="2679641" cy="2121669"/>
          </a:xfrm>
          <a:prstGeom prst="rect">
            <a:avLst/>
          </a:prstGeom>
        </p:spPr>
      </p:pic>
      <p:pic>
        <p:nvPicPr>
          <p:cNvPr id="5" name="Picture 4">
            <a:extLst>
              <a:ext uri="{FF2B5EF4-FFF2-40B4-BE49-F238E27FC236}">
                <a16:creationId xmlns:a16="http://schemas.microsoft.com/office/drawing/2014/main" id="{17C0C961-65C3-2660-D4DD-AF4E3E4877D6}"/>
              </a:ext>
            </a:extLst>
          </p:cNvPr>
          <p:cNvPicPr>
            <a:picLocks noChangeAspect="1"/>
          </p:cNvPicPr>
          <p:nvPr/>
        </p:nvPicPr>
        <p:blipFill>
          <a:blip r:embed="rId3"/>
          <a:stretch>
            <a:fillRect/>
          </a:stretch>
        </p:blipFill>
        <p:spPr>
          <a:xfrm>
            <a:off x="6769100" y="4190231"/>
            <a:ext cx="3944596" cy="2229889"/>
          </a:xfrm>
          <a:prstGeom prst="rect">
            <a:avLst/>
          </a:prstGeom>
        </p:spPr>
      </p:pic>
      <p:sp>
        <p:nvSpPr>
          <p:cNvPr id="6" name="TextBox 5">
            <a:extLst>
              <a:ext uri="{FF2B5EF4-FFF2-40B4-BE49-F238E27FC236}">
                <a16:creationId xmlns:a16="http://schemas.microsoft.com/office/drawing/2014/main" id="{DE0C049E-A31E-7A59-63EC-A63828B8F9C3}"/>
              </a:ext>
            </a:extLst>
          </p:cNvPr>
          <p:cNvSpPr txBox="1"/>
          <p:nvPr/>
        </p:nvSpPr>
        <p:spPr>
          <a:xfrm>
            <a:off x="6769100" y="6420120"/>
            <a:ext cx="3931920" cy="369332"/>
          </a:xfrm>
          <a:prstGeom prst="rect">
            <a:avLst/>
          </a:prstGeom>
          <a:noFill/>
        </p:spPr>
        <p:txBody>
          <a:bodyPr wrap="square" rtlCol="0">
            <a:spAutoFit/>
          </a:bodyPr>
          <a:lstStyle/>
          <a:p>
            <a:r>
              <a:rPr lang="en-US" dirty="0">
                <a:solidFill>
                  <a:schemeClr val="tx1">
                    <a:lumMod val="50000"/>
                    <a:lumOff val="50000"/>
                  </a:schemeClr>
                </a:solidFill>
              </a:rPr>
              <a:t>Image courtesy Interstices</a:t>
            </a:r>
          </a:p>
        </p:txBody>
      </p:sp>
      <p:sp>
        <p:nvSpPr>
          <p:cNvPr id="7" name="TextBox 6">
            <a:extLst>
              <a:ext uri="{FF2B5EF4-FFF2-40B4-BE49-F238E27FC236}">
                <a16:creationId xmlns:a16="http://schemas.microsoft.com/office/drawing/2014/main" id="{F6AB8A83-8C83-E92A-560B-B11789321C36}"/>
              </a:ext>
            </a:extLst>
          </p:cNvPr>
          <p:cNvSpPr txBox="1"/>
          <p:nvPr/>
        </p:nvSpPr>
        <p:spPr>
          <a:xfrm>
            <a:off x="2622668" y="6235454"/>
            <a:ext cx="3931920" cy="369332"/>
          </a:xfrm>
          <a:prstGeom prst="rect">
            <a:avLst/>
          </a:prstGeom>
          <a:noFill/>
        </p:spPr>
        <p:txBody>
          <a:bodyPr wrap="square" rtlCol="0">
            <a:spAutoFit/>
          </a:bodyPr>
          <a:lstStyle/>
          <a:p>
            <a:r>
              <a:rPr lang="en-US" dirty="0">
                <a:solidFill>
                  <a:schemeClr val="tx1">
                    <a:lumMod val="50000"/>
                    <a:lumOff val="50000"/>
                  </a:schemeClr>
                </a:solidFill>
              </a:rPr>
              <a:t>Image courtesy [3]</a:t>
            </a:r>
          </a:p>
        </p:txBody>
      </p:sp>
    </p:spTree>
    <p:extLst>
      <p:ext uri="{BB962C8B-B14F-4D97-AF65-F5344CB8AC3E}">
        <p14:creationId xmlns:p14="http://schemas.microsoft.com/office/powerpoint/2010/main" val="3928432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CAE3-9C1D-677F-1416-125A5524CF9A}"/>
              </a:ext>
            </a:extLst>
          </p:cNvPr>
          <p:cNvSpPr>
            <a:spLocks noGrp="1"/>
          </p:cNvSpPr>
          <p:nvPr>
            <p:ph type="title"/>
          </p:nvPr>
        </p:nvSpPr>
        <p:spPr/>
        <p:txBody>
          <a:bodyPr/>
          <a:lstStyle/>
          <a:p>
            <a:r>
              <a:rPr lang="en-US" dirty="0"/>
              <a:t>Application of VR Simulation</a:t>
            </a:r>
          </a:p>
        </p:txBody>
      </p:sp>
      <p:sp>
        <p:nvSpPr>
          <p:cNvPr id="3" name="Content Placeholder 2">
            <a:extLst>
              <a:ext uri="{FF2B5EF4-FFF2-40B4-BE49-F238E27FC236}">
                <a16:creationId xmlns:a16="http://schemas.microsoft.com/office/drawing/2014/main" id="{D65D1E1B-736A-77F9-0644-492C1C062AD4}"/>
              </a:ext>
            </a:extLst>
          </p:cNvPr>
          <p:cNvSpPr>
            <a:spLocks noGrp="1"/>
          </p:cNvSpPr>
          <p:nvPr>
            <p:ph idx="1"/>
          </p:nvPr>
        </p:nvSpPr>
        <p:spPr>
          <a:xfrm>
            <a:off x="838200" y="1825625"/>
            <a:ext cx="7414260" cy="4351338"/>
          </a:xfrm>
        </p:spPr>
        <p:txBody>
          <a:bodyPr/>
          <a:lstStyle/>
          <a:p>
            <a:r>
              <a:rPr lang="en-US" dirty="0"/>
              <a:t>Main components of this process varied between using computers or phones, as well as a variety of different headsets</a:t>
            </a:r>
          </a:p>
          <a:p>
            <a:r>
              <a:rPr lang="en-US" dirty="0"/>
              <a:t>Oculus, Google Cardboard, and Samsung VR</a:t>
            </a:r>
          </a:p>
          <a:p>
            <a:r>
              <a:rPr lang="en-US" dirty="0"/>
              <a:t>Best outcome and usage was just a Samsung phone alongside Samsung VR</a:t>
            </a:r>
          </a:p>
          <a:p>
            <a:r>
              <a:rPr lang="en-US" dirty="0"/>
              <a:t>Supported Snapdragon 820 chips, which executed 3D environments seamlessly, and was much less expensive than Oculus</a:t>
            </a:r>
          </a:p>
          <a:p>
            <a:endParaRPr lang="en-US" dirty="0"/>
          </a:p>
        </p:txBody>
      </p:sp>
      <p:pic>
        <p:nvPicPr>
          <p:cNvPr id="4" name="Picture 3">
            <a:extLst>
              <a:ext uri="{FF2B5EF4-FFF2-40B4-BE49-F238E27FC236}">
                <a16:creationId xmlns:a16="http://schemas.microsoft.com/office/drawing/2014/main" id="{654EBD30-E3C4-F9EC-9604-42B7ADCDCDAF}"/>
              </a:ext>
            </a:extLst>
          </p:cNvPr>
          <p:cNvPicPr>
            <a:picLocks noChangeAspect="1"/>
          </p:cNvPicPr>
          <p:nvPr/>
        </p:nvPicPr>
        <p:blipFill>
          <a:blip r:embed="rId2"/>
          <a:stretch>
            <a:fillRect/>
          </a:stretch>
        </p:blipFill>
        <p:spPr>
          <a:xfrm>
            <a:off x="8372010" y="2566484"/>
            <a:ext cx="3324689" cy="3610479"/>
          </a:xfrm>
          <a:prstGeom prst="rect">
            <a:avLst/>
          </a:prstGeom>
        </p:spPr>
      </p:pic>
      <p:sp>
        <p:nvSpPr>
          <p:cNvPr id="5" name="TextBox 4">
            <a:extLst>
              <a:ext uri="{FF2B5EF4-FFF2-40B4-BE49-F238E27FC236}">
                <a16:creationId xmlns:a16="http://schemas.microsoft.com/office/drawing/2014/main" id="{E19D9D0E-F735-557E-2B33-9B536F4B28B1}"/>
              </a:ext>
            </a:extLst>
          </p:cNvPr>
          <p:cNvSpPr txBox="1"/>
          <p:nvPr/>
        </p:nvSpPr>
        <p:spPr>
          <a:xfrm>
            <a:off x="8372010" y="617696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[3]</a:t>
            </a:r>
          </a:p>
        </p:txBody>
      </p:sp>
    </p:spTree>
    <p:extLst>
      <p:ext uri="{BB962C8B-B14F-4D97-AF65-F5344CB8AC3E}">
        <p14:creationId xmlns:p14="http://schemas.microsoft.com/office/powerpoint/2010/main" val="1361920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E46D-C3C3-6A4B-2ACC-7BB2469237FB}"/>
              </a:ext>
            </a:extLst>
          </p:cNvPr>
          <p:cNvSpPr>
            <a:spLocks noGrp="1"/>
          </p:cNvSpPr>
          <p:nvPr>
            <p:ph type="title"/>
          </p:nvPr>
        </p:nvSpPr>
        <p:spPr/>
        <p:txBody>
          <a:bodyPr/>
          <a:lstStyle/>
          <a:p>
            <a:r>
              <a:rPr lang="en-US" dirty="0"/>
              <a:t>Application of VR Simulation</a:t>
            </a:r>
          </a:p>
        </p:txBody>
      </p:sp>
      <p:sp>
        <p:nvSpPr>
          <p:cNvPr id="3" name="Content Placeholder 2">
            <a:extLst>
              <a:ext uri="{FF2B5EF4-FFF2-40B4-BE49-F238E27FC236}">
                <a16:creationId xmlns:a16="http://schemas.microsoft.com/office/drawing/2014/main" id="{4660008F-CCFF-677C-1567-223D98E1E69F}"/>
              </a:ext>
            </a:extLst>
          </p:cNvPr>
          <p:cNvSpPr>
            <a:spLocks noGrp="1"/>
          </p:cNvSpPr>
          <p:nvPr>
            <p:ph idx="1"/>
          </p:nvPr>
        </p:nvSpPr>
        <p:spPr/>
        <p:txBody>
          <a:bodyPr/>
          <a:lstStyle/>
          <a:p>
            <a:r>
              <a:rPr lang="en-US" dirty="0"/>
              <a:t>Software used included Unity for the general 3D development</a:t>
            </a:r>
          </a:p>
          <a:p>
            <a:r>
              <a:rPr lang="en-US" dirty="0"/>
              <a:t>Different software development kits were needed for the different hardware used</a:t>
            </a:r>
          </a:p>
          <a:p>
            <a:pPr lvl="1"/>
            <a:r>
              <a:rPr lang="en-US" dirty="0"/>
              <a:t>There were two main systems developed, one focused on the development for Google Cardboard, and the other focused on the development for the Oculus and Samsung VR</a:t>
            </a:r>
          </a:p>
        </p:txBody>
      </p:sp>
      <p:pic>
        <p:nvPicPr>
          <p:cNvPr id="4" name="Picture 3">
            <a:extLst>
              <a:ext uri="{FF2B5EF4-FFF2-40B4-BE49-F238E27FC236}">
                <a16:creationId xmlns:a16="http://schemas.microsoft.com/office/drawing/2014/main" id="{F9A4DFE0-002E-535C-FBA6-1F42C1AAAB5D}"/>
              </a:ext>
            </a:extLst>
          </p:cNvPr>
          <p:cNvPicPr>
            <a:picLocks noChangeAspect="1"/>
          </p:cNvPicPr>
          <p:nvPr/>
        </p:nvPicPr>
        <p:blipFill rotWithShape="1">
          <a:blip r:embed="rId2"/>
          <a:srcRect t="47288"/>
          <a:stretch/>
        </p:blipFill>
        <p:spPr>
          <a:xfrm>
            <a:off x="3577883" y="4298926"/>
            <a:ext cx="2362530" cy="1878037"/>
          </a:xfrm>
          <a:prstGeom prst="rect">
            <a:avLst/>
          </a:prstGeom>
        </p:spPr>
      </p:pic>
      <p:pic>
        <p:nvPicPr>
          <p:cNvPr id="5" name="Picture 4">
            <a:extLst>
              <a:ext uri="{FF2B5EF4-FFF2-40B4-BE49-F238E27FC236}">
                <a16:creationId xmlns:a16="http://schemas.microsoft.com/office/drawing/2014/main" id="{8C2ED05D-4914-EEBF-C7DE-79E78EC9A373}"/>
              </a:ext>
            </a:extLst>
          </p:cNvPr>
          <p:cNvPicPr>
            <a:picLocks noChangeAspect="1"/>
          </p:cNvPicPr>
          <p:nvPr/>
        </p:nvPicPr>
        <p:blipFill rotWithShape="1">
          <a:blip r:embed="rId2"/>
          <a:srcRect b="52712"/>
          <a:stretch/>
        </p:blipFill>
        <p:spPr>
          <a:xfrm>
            <a:off x="969919" y="4298926"/>
            <a:ext cx="2362530" cy="1684811"/>
          </a:xfrm>
          <a:prstGeom prst="rect">
            <a:avLst/>
          </a:prstGeom>
        </p:spPr>
      </p:pic>
      <p:pic>
        <p:nvPicPr>
          <p:cNvPr id="7" name="Picture 6">
            <a:extLst>
              <a:ext uri="{FF2B5EF4-FFF2-40B4-BE49-F238E27FC236}">
                <a16:creationId xmlns:a16="http://schemas.microsoft.com/office/drawing/2014/main" id="{DB3D2C29-8E50-B353-9D16-C91D1F24C10D}"/>
              </a:ext>
            </a:extLst>
          </p:cNvPr>
          <p:cNvPicPr>
            <a:picLocks noChangeAspect="1"/>
          </p:cNvPicPr>
          <p:nvPr/>
        </p:nvPicPr>
        <p:blipFill rotWithShape="1">
          <a:blip r:embed="rId3"/>
          <a:srcRect t="1791"/>
          <a:stretch/>
        </p:blipFill>
        <p:spPr>
          <a:xfrm>
            <a:off x="7399606" y="3857860"/>
            <a:ext cx="3670088" cy="2760168"/>
          </a:xfrm>
          <a:prstGeom prst="rect">
            <a:avLst/>
          </a:prstGeom>
        </p:spPr>
      </p:pic>
      <p:sp>
        <p:nvSpPr>
          <p:cNvPr id="8" name="TextBox 7">
            <a:extLst>
              <a:ext uri="{FF2B5EF4-FFF2-40B4-BE49-F238E27FC236}">
                <a16:creationId xmlns:a16="http://schemas.microsoft.com/office/drawing/2014/main" id="{1125B693-21B0-B322-DE4B-F74F637C1430}"/>
              </a:ext>
            </a:extLst>
          </p:cNvPr>
          <p:cNvSpPr txBox="1"/>
          <p:nvPr/>
        </p:nvSpPr>
        <p:spPr>
          <a:xfrm>
            <a:off x="882327" y="5983737"/>
            <a:ext cx="3931920" cy="369332"/>
          </a:xfrm>
          <a:prstGeom prst="rect">
            <a:avLst/>
          </a:prstGeom>
          <a:noFill/>
        </p:spPr>
        <p:txBody>
          <a:bodyPr wrap="square" rtlCol="0">
            <a:spAutoFit/>
          </a:bodyPr>
          <a:lstStyle/>
          <a:p>
            <a:r>
              <a:rPr lang="en-US" dirty="0">
                <a:solidFill>
                  <a:schemeClr val="tx1">
                    <a:lumMod val="50000"/>
                    <a:lumOff val="50000"/>
                  </a:schemeClr>
                </a:solidFill>
              </a:rPr>
              <a:t>Image courtesy [3]</a:t>
            </a:r>
          </a:p>
        </p:txBody>
      </p:sp>
      <p:sp>
        <p:nvSpPr>
          <p:cNvPr id="9" name="TextBox 8">
            <a:extLst>
              <a:ext uri="{FF2B5EF4-FFF2-40B4-BE49-F238E27FC236}">
                <a16:creationId xmlns:a16="http://schemas.microsoft.com/office/drawing/2014/main" id="{305AC3EB-1FF9-D2BA-94E8-E0752087F5DD}"/>
              </a:ext>
            </a:extLst>
          </p:cNvPr>
          <p:cNvSpPr txBox="1"/>
          <p:nvPr/>
        </p:nvSpPr>
        <p:spPr>
          <a:xfrm>
            <a:off x="3467686" y="6159482"/>
            <a:ext cx="3931920" cy="369332"/>
          </a:xfrm>
          <a:prstGeom prst="rect">
            <a:avLst/>
          </a:prstGeom>
          <a:noFill/>
        </p:spPr>
        <p:txBody>
          <a:bodyPr wrap="square" rtlCol="0">
            <a:spAutoFit/>
          </a:bodyPr>
          <a:lstStyle/>
          <a:p>
            <a:r>
              <a:rPr lang="en-US" dirty="0">
                <a:solidFill>
                  <a:schemeClr val="tx1">
                    <a:lumMod val="50000"/>
                    <a:lumOff val="50000"/>
                  </a:schemeClr>
                </a:solidFill>
              </a:rPr>
              <a:t>Image courtesy [3]</a:t>
            </a:r>
          </a:p>
        </p:txBody>
      </p:sp>
      <p:sp>
        <p:nvSpPr>
          <p:cNvPr id="10" name="TextBox 9">
            <a:extLst>
              <a:ext uri="{FF2B5EF4-FFF2-40B4-BE49-F238E27FC236}">
                <a16:creationId xmlns:a16="http://schemas.microsoft.com/office/drawing/2014/main" id="{FDCD6D94-6BD7-2089-0D1A-443AB9A19E8E}"/>
              </a:ext>
            </a:extLst>
          </p:cNvPr>
          <p:cNvSpPr txBox="1"/>
          <p:nvPr/>
        </p:nvSpPr>
        <p:spPr>
          <a:xfrm>
            <a:off x="7421880" y="654692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[3]</a:t>
            </a:r>
          </a:p>
        </p:txBody>
      </p:sp>
    </p:spTree>
    <p:extLst>
      <p:ext uri="{BB962C8B-B14F-4D97-AF65-F5344CB8AC3E}">
        <p14:creationId xmlns:p14="http://schemas.microsoft.com/office/powerpoint/2010/main" val="165052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B8FE-B470-1F53-DA8F-587CF8FC817E}"/>
              </a:ext>
            </a:extLst>
          </p:cNvPr>
          <p:cNvSpPr>
            <a:spLocks noGrp="1"/>
          </p:cNvSpPr>
          <p:nvPr>
            <p:ph type="title"/>
          </p:nvPr>
        </p:nvSpPr>
        <p:spPr/>
        <p:txBody>
          <a:bodyPr/>
          <a:lstStyle/>
          <a:p>
            <a:r>
              <a:rPr lang="en-US" dirty="0"/>
              <a:t>Current VR simulation with Haptic Feedback</a:t>
            </a:r>
          </a:p>
        </p:txBody>
      </p:sp>
      <p:sp>
        <p:nvSpPr>
          <p:cNvPr id="3" name="Content Placeholder 2">
            <a:extLst>
              <a:ext uri="{FF2B5EF4-FFF2-40B4-BE49-F238E27FC236}">
                <a16:creationId xmlns:a16="http://schemas.microsoft.com/office/drawing/2014/main" id="{9985B312-5AA4-5AD0-6046-4216AA563287}"/>
              </a:ext>
            </a:extLst>
          </p:cNvPr>
          <p:cNvSpPr>
            <a:spLocks noGrp="1"/>
          </p:cNvSpPr>
          <p:nvPr>
            <p:ph idx="1"/>
          </p:nvPr>
        </p:nvSpPr>
        <p:spPr/>
        <p:txBody>
          <a:bodyPr/>
          <a:lstStyle/>
          <a:p>
            <a:r>
              <a:rPr lang="en-US" dirty="0"/>
              <a:t>Using the KUKA LBR </a:t>
            </a:r>
            <a:r>
              <a:rPr lang="en-US" dirty="0" err="1"/>
              <a:t>iiwa</a:t>
            </a:r>
            <a:r>
              <a:rPr lang="en-US" dirty="0"/>
              <a:t> Robot as Haptic Device for Virtual Reality Training of Hip Replacement Surgery</a:t>
            </a:r>
          </a:p>
          <a:p>
            <a:r>
              <a:rPr lang="en-US" dirty="0"/>
              <a:t>By Panariello, Dario, et al.</a:t>
            </a:r>
          </a:p>
          <a:p>
            <a:r>
              <a:rPr lang="en-US" dirty="0"/>
              <a:t>Discussed the application of the KUKA robot system for hip surgery</a:t>
            </a:r>
          </a:p>
        </p:txBody>
      </p:sp>
      <p:pic>
        <p:nvPicPr>
          <p:cNvPr id="4" name="Picture 3">
            <a:extLst>
              <a:ext uri="{FF2B5EF4-FFF2-40B4-BE49-F238E27FC236}">
                <a16:creationId xmlns:a16="http://schemas.microsoft.com/office/drawing/2014/main" id="{13DF1D79-CBA9-E190-2551-7CE38FC75109}"/>
              </a:ext>
            </a:extLst>
          </p:cNvPr>
          <p:cNvPicPr>
            <a:picLocks noChangeAspect="1"/>
          </p:cNvPicPr>
          <p:nvPr/>
        </p:nvPicPr>
        <p:blipFill rotWithShape="1">
          <a:blip r:embed="rId2"/>
          <a:srcRect t="4463" b="2905"/>
          <a:stretch/>
        </p:blipFill>
        <p:spPr>
          <a:xfrm>
            <a:off x="885318" y="3637279"/>
            <a:ext cx="5210682" cy="3027815"/>
          </a:xfrm>
          <a:prstGeom prst="rect">
            <a:avLst/>
          </a:prstGeom>
        </p:spPr>
      </p:pic>
      <p:pic>
        <p:nvPicPr>
          <p:cNvPr id="5" name="Picture 4">
            <a:extLst>
              <a:ext uri="{FF2B5EF4-FFF2-40B4-BE49-F238E27FC236}">
                <a16:creationId xmlns:a16="http://schemas.microsoft.com/office/drawing/2014/main" id="{1E7C4C47-7899-3AAC-5B0F-E47747807AA9}"/>
              </a:ext>
            </a:extLst>
          </p:cNvPr>
          <p:cNvPicPr>
            <a:picLocks noChangeAspect="1"/>
          </p:cNvPicPr>
          <p:nvPr/>
        </p:nvPicPr>
        <p:blipFill>
          <a:blip r:embed="rId3"/>
          <a:stretch>
            <a:fillRect/>
          </a:stretch>
        </p:blipFill>
        <p:spPr>
          <a:xfrm>
            <a:off x="6824397" y="3874658"/>
            <a:ext cx="3801005" cy="2553056"/>
          </a:xfrm>
          <a:prstGeom prst="rect">
            <a:avLst/>
          </a:prstGeom>
        </p:spPr>
      </p:pic>
      <p:sp>
        <p:nvSpPr>
          <p:cNvPr id="6" name="TextBox 5">
            <a:extLst>
              <a:ext uri="{FF2B5EF4-FFF2-40B4-BE49-F238E27FC236}">
                <a16:creationId xmlns:a16="http://schemas.microsoft.com/office/drawing/2014/main" id="{C0525C4C-2EDC-3711-289A-09D96E8C09F8}"/>
              </a:ext>
            </a:extLst>
          </p:cNvPr>
          <p:cNvSpPr txBox="1"/>
          <p:nvPr/>
        </p:nvSpPr>
        <p:spPr>
          <a:xfrm>
            <a:off x="1055025" y="6569844"/>
            <a:ext cx="3931920" cy="369332"/>
          </a:xfrm>
          <a:prstGeom prst="rect">
            <a:avLst/>
          </a:prstGeom>
          <a:noFill/>
        </p:spPr>
        <p:txBody>
          <a:bodyPr wrap="square" rtlCol="0">
            <a:spAutoFit/>
          </a:bodyPr>
          <a:lstStyle/>
          <a:p>
            <a:r>
              <a:rPr lang="en-US" dirty="0">
                <a:solidFill>
                  <a:schemeClr val="tx1">
                    <a:lumMod val="50000"/>
                    <a:lumOff val="50000"/>
                  </a:schemeClr>
                </a:solidFill>
              </a:rPr>
              <a:t>Image courtesy [4]</a:t>
            </a:r>
          </a:p>
        </p:txBody>
      </p:sp>
      <p:sp>
        <p:nvSpPr>
          <p:cNvPr id="7" name="TextBox 6">
            <a:extLst>
              <a:ext uri="{FF2B5EF4-FFF2-40B4-BE49-F238E27FC236}">
                <a16:creationId xmlns:a16="http://schemas.microsoft.com/office/drawing/2014/main" id="{DB6640DF-6873-F1F4-8513-5A8833B61D41}"/>
              </a:ext>
            </a:extLst>
          </p:cNvPr>
          <p:cNvSpPr txBox="1"/>
          <p:nvPr/>
        </p:nvSpPr>
        <p:spPr>
          <a:xfrm>
            <a:off x="6824397" y="639470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[4]</a:t>
            </a:r>
          </a:p>
        </p:txBody>
      </p:sp>
    </p:spTree>
    <p:extLst>
      <p:ext uri="{BB962C8B-B14F-4D97-AF65-F5344CB8AC3E}">
        <p14:creationId xmlns:p14="http://schemas.microsoft.com/office/powerpoint/2010/main" val="419526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02ED-1872-FE55-7EAA-6EC264A5A701}"/>
              </a:ext>
            </a:extLst>
          </p:cNvPr>
          <p:cNvSpPr>
            <a:spLocks noGrp="1"/>
          </p:cNvSpPr>
          <p:nvPr>
            <p:ph type="title"/>
          </p:nvPr>
        </p:nvSpPr>
        <p:spPr/>
        <p:txBody>
          <a:bodyPr/>
          <a:lstStyle/>
          <a:p>
            <a:r>
              <a:rPr lang="en-US" dirty="0"/>
              <a:t>Current VR simulation with Haptic Feedback</a:t>
            </a:r>
          </a:p>
        </p:txBody>
      </p:sp>
      <p:sp>
        <p:nvSpPr>
          <p:cNvPr id="3" name="Content Placeholder 2">
            <a:extLst>
              <a:ext uri="{FF2B5EF4-FFF2-40B4-BE49-F238E27FC236}">
                <a16:creationId xmlns:a16="http://schemas.microsoft.com/office/drawing/2014/main" id="{C6B59D19-8E45-0875-2A59-FF7B22C4A2B6}"/>
              </a:ext>
            </a:extLst>
          </p:cNvPr>
          <p:cNvSpPr>
            <a:spLocks noGrp="1"/>
          </p:cNvSpPr>
          <p:nvPr>
            <p:ph idx="1"/>
          </p:nvPr>
        </p:nvSpPr>
        <p:spPr/>
        <p:txBody>
          <a:bodyPr/>
          <a:lstStyle/>
          <a:p>
            <a:r>
              <a:rPr lang="en-US" dirty="0"/>
              <a:t>Main architecture of the robotics of these professional system are unknown as they are developed by highly privatized company (aside that the operating system is Windows based)</a:t>
            </a:r>
          </a:p>
          <a:p>
            <a:r>
              <a:rPr lang="en-US" dirty="0"/>
              <a:t>Can deduce that there are specific drivers and embedded computers accustomed to each of the devices used, which include</a:t>
            </a:r>
          </a:p>
          <a:p>
            <a:pPr lvl="1"/>
            <a:r>
              <a:rPr lang="en-US" dirty="0"/>
              <a:t>the VIVE headset used, which is compatible with PC</a:t>
            </a:r>
          </a:p>
          <a:p>
            <a:pPr lvl="1"/>
            <a:r>
              <a:rPr lang="en-US" dirty="0"/>
              <a:t>An NIC, to reach network</a:t>
            </a:r>
          </a:p>
          <a:p>
            <a:pPr lvl="1"/>
            <a:r>
              <a:rPr lang="en-US" dirty="0"/>
              <a:t>Specific drivers for the haptic device</a:t>
            </a:r>
          </a:p>
        </p:txBody>
      </p:sp>
      <p:pic>
        <p:nvPicPr>
          <p:cNvPr id="4" name="Picture 3">
            <a:extLst>
              <a:ext uri="{FF2B5EF4-FFF2-40B4-BE49-F238E27FC236}">
                <a16:creationId xmlns:a16="http://schemas.microsoft.com/office/drawing/2014/main" id="{5925C6B9-2003-6654-A3D2-E8B21652A58A}"/>
              </a:ext>
            </a:extLst>
          </p:cNvPr>
          <p:cNvPicPr>
            <a:picLocks noChangeAspect="1"/>
          </p:cNvPicPr>
          <p:nvPr/>
        </p:nvPicPr>
        <p:blipFill>
          <a:blip r:embed="rId2"/>
          <a:stretch>
            <a:fillRect/>
          </a:stretch>
        </p:blipFill>
        <p:spPr>
          <a:xfrm>
            <a:off x="7199085" y="4320608"/>
            <a:ext cx="4415462" cy="2416539"/>
          </a:xfrm>
          <a:prstGeom prst="rect">
            <a:avLst/>
          </a:prstGeom>
        </p:spPr>
      </p:pic>
      <p:pic>
        <p:nvPicPr>
          <p:cNvPr id="5" name="Picture 4">
            <a:extLst>
              <a:ext uri="{FF2B5EF4-FFF2-40B4-BE49-F238E27FC236}">
                <a16:creationId xmlns:a16="http://schemas.microsoft.com/office/drawing/2014/main" id="{16BBEC23-AEFC-5354-B2A0-CA36B3C23039}"/>
              </a:ext>
            </a:extLst>
          </p:cNvPr>
          <p:cNvPicPr>
            <a:picLocks noChangeAspect="1"/>
          </p:cNvPicPr>
          <p:nvPr/>
        </p:nvPicPr>
        <p:blipFill>
          <a:blip r:embed="rId3"/>
          <a:stretch>
            <a:fillRect/>
          </a:stretch>
        </p:blipFill>
        <p:spPr>
          <a:xfrm>
            <a:off x="2177143" y="5122030"/>
            <a:ext cx="3015268" cy="1490802"/>
          </a:xfrm>
          <a:prstGeom prst="rect">
            <a:avLst/>
          </a:prstGeom>
        </p:spPr>
      </p:pic>
      <p:sp>
        <p:nvSpPr>
          <p:cNvPr id="6" name="TextBox 5">
            <a:extLst>
              <a:ext uri="{FF2B5EF4-FFF2-40B4-BE49-F238E27FC236}">
                <a16:creationId xmlns:a16="http://schemas.microsoft.com/office/drawing/2014/main" id="{62EFDDDE-CDCB-71F8-0781-23523A598787}"/>
              </a:ext>
            </a:extLst>
          </p:cNvPr>
          <p:cNvSpPr txBox="1"/>
          <p:nvPr/>
        </p:nvSpPr>
        <p:spPr>
          <a:xfrm>
            <a:off x="2052683" y="655248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KUKA</a:t>
            </a:r>
          </a:p>
        </p:txBody>
      </p:sp>
      <p:sp>
        <p:nvSpPr>
          <p:cNvPr id="7" name="TextBox 6">
            <a:extLst>
              <a:ext uri="{FF2B5EF4-FFF2-40B4-BE49-F238E27FC236}">
                <a16:creationId xmlns:a16="http://schemas.microsoft.com/office/drawing/2014/main" id="{AFEAFFAB-2914-1C2D-4420-3CEB5B8C91CE}"/>
              </a:ext>
            </a:extLst>
          </p:cNvPr>
          <p:cNvSpPr txBox="1"/>
          <p:nvPr/>
        </p:nvSpPr>
        <p:spPr>
          <a:xfrm>
            <a:off x="9648587" y="403107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VIVE</a:t>
            </a:r>
          </a:p>
        </p:txBody>
      </p:sp>
    </p:spTree>
    <p:extLst>
      <p:ext uri="{BB962C8B-B14F-4D97-AF65-F5344CB8AC3E}">
        <p14:creationId xmlns:p14="http://schemas.microsoft.com/office/powerpoint/2010/main" val="223829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07BE-F482-BAC7-ACB5-229408905488}"/>
              </a:ext>
            </a:extLst>
          </p:cNvPr>
          <p:cNvSpPr>
            <a:spLocks noGrp="1"/>
          </p:cNvSpPr>
          <p:nvPr>
            <p:ph type="title"/>
          </p:nvPr>
        </p:nvSpPr>
        <p:spPr/>
        <p:txBody>
          <a:bodyPr/>
          <a:lstStyle/>
          <a:p>
            <a:r>
              <a:rPr lang="en-US" dirty="0"/>
              <a:t>Graphic Image Warning! ********</a:t>
            </a:r>
          </a:p>
        </p:txBody>
      </p:sp>
      <p:sp>
        <p:nvSpPr>
          <p:cNvPr id="3" name="Content Placeholder 2">
            <a:extLst>
              <a:ext uri="{FF2B5EF4-FFF2-40B4-BE49-F238E27FC236}">
                <a16:creationId xmlns:a16="http://schemas.microsoft.com/office/drawing/2014/main" id="{BCDAA60C-011C-E426-74E0-EB73E9D2AEB3}"/>
              </a:ext>
            </a:extLst>
          </p:cNvPr>
          <p:cNvSpPr>
            <a:spLocks noGrp="1"/>
          </p:cNvSpPr>
          <p:nvPr>
            <p:ph idx="1"/>
          </p:nvPr>
        </p:nvSpPr>
        <p:spPr/>
        <p:txBody>
          <a:bodyPr/>
          <a:lstStyle/>
          <a:p>
            <a:r>
              <a:rPr lang="en-US" dirty="0"/>
              <a:t>As this is a comparison to surgery, a few comparisons are used</a:t>
            </a:r>
          </a:p>
          <a:p>
            <a:r>
              <a:rPr lang="en-US" dirty="0"/>
              <a:t>Warning if uncomfortable with (slightly) graphic images</a:t>
            </a:r>
          </a:p>
        </p:txBody>
      </p:sp>
    </p:spTree>
    <p:extLst>
      <p:ext uri="{BB962C8B-B14F-4D97-AF65-F5344CB8AC3E}">
        <p14:creationId xmlns:p14="http://schemas.microsoft.com/office/powerpoint/2010/main" val="3392796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B935-706B-C0B9-523A-1FFFA3E5414D}"/>
              </a:ext>
            </a:extLst>
          </p:cNvPr>
          <p:cNvSpPr>
            <a:spLocks noGrp="1"/>
          </p:cNvSpPr>
          <p:nvPr>
            <p:ph type="title"/>
          </p:nvPr>
        </p:nvSpPr>
        <p:spPr/>
        <p:txBody>
          <a:bodyPr/>
          <a:lstStyle/>
          <a:p>
            <a:r>
              <a:rPr lang="en-US" dirty="0"/>
              <a:t>Current VR simulation with Haptic Feedback</a:t>
            </a:r>
          </a:p>
        </p:txBody>
      </p:sp>
      <p:sp>
        <p:nvSpPr>
          <p:cNvPr id="3" name="Content Placeholder 2">
            <a:extLst>
              <a:ext uri="{FF2B5EF4-FFF2-40B4-BE49-F238E27FC236}">
                <a16:creationId xmlns:a16="http://schemas.microsoft.com/office/drawing/2014/main" id="{C1974D8B-8BF8-8965-B74F-1ED5744F782C}"/>
              </a:ext>
            </a:extLst>
          </p:cNvPr>
          <p:cNvSpPr>
            <a:spLocks noGrp="1"/>
          </p:cNvSpPr>
          <p:nvPr>
            <p:ph idx="1"/>
          </p:nvPr>
        </p:nvSpPr>
        <p:spPr/>
        <p:txBody>
          <a:bodyPr/>
          <a:lstStyle/>
          <a:p>
            <a:r>
              <a:rPr lang="en-US" dirty="0">
                <a:hlinkClick r:id="rId3"/>
              </a:rPr>
              <a:t>https://youtu.be/ws9-w08GJaA</a:t>
            </a:r>
            <a:endParaRPr lang="en-US" dirty="0"/>
          </a:p>
          <a:p>
            <a:endParaRPr lang="en-US" dirty="0"/>
          </a:p>
        </p:txBody>
      </p:sp>
      <p:pic>
        <p:nvPicPr>
          <p:cNvPr id="4" name="Online Media 3" title="Haptic Teleoperation">
            <a:hlinkClick r:id="" action="ppaction://media"/>
            <a:extLst>
              <a:ext uri="{FF2B5EF4-FFF2-40B4-BE49-F238E27FC236}">
                <a16:creationId xmlns:a16="http://schemas.microsoft.com/office/drawing/2014/main" id="{C283DFD8-45D4-D296-B282-2AA41EE670DE}"/>
              </a:ext>
            </a:extLst>
          </p:cNvPr>
          <p:cNvPicPr>
            <a:picLocks noRot="1" noChangeAspect="1"/>
          </p:cNvPicPr>
          <p:nvPr>
            <a:videoFile r:link="rId1"/>
          </p:nvPr>
        </p:nvPicPr>
        <p:blipFill>
          <a:blip r:embed="rId4"/>
          <a:stretch>
            <a:fillRect/>
          </a:stretch>
        </p:blipFill>
        <p:spPr>
          <a:xfrm>
            <a:off x="2162629" y="2370808"/>
            <a:ext cx="7478196" cy="4225181"/>
          </a:xfrm>
          <a:prstGeom prst="rect">
            <a:avLst/>
          </a:prstGeom>
        </p:spPr>
      </p:pic>
    </p:spTree>
    <p:extLst>
      <p:ext uri="{BB962C8B-B14F-4D97-AF65-F5344CB8AC3E}">
        <p14:creationId xmlns:p14="http://schemas.microsoft.com/office/powerpoint/2010/main" val="10700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4915-6F6E-3A55-E733-D61C044D96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512EB04-E21F-CFE3-8099-00EA53A13298}"/>
              </a:ext>
            </a:extLst>
          </p:cNvPr>
          <p:cNvSpPr>
            <a:spLocks noGrp="1"/>
          </p:cNvSpPr>
          <p:nvPr>
            <p:ph idx="1"/>
          </p:nvPr>
        </p:nvSpPr>
        <p:spPr>
          <a:xfrm>
            <a:off x="330200" y="1371600"/>
            <a:ext cx="11544300" cy="4805363"/>
          </a:xfrm>
        </p:spPr>
        <p:txBody>
          <a:bodyPr>
            <a:normAutofit/>
          </a:bodyPr>
          <a:lstStyle/>
          <a:p>
            <a:r>
              <a:rPr lang="en-US" dirty="0"/>
              <a:t>The surgical field has grown rapidly, and thanks to the technologies currently being developed, it seems like it will continue to grow.</a:t>
            </a:r>
          </a:p>
          <a:p>
            <a:r>
              <a:rPr lang="en-US" dirty="0"/>
              <a:t>These technologies are still being researched, but I believe that this field could greatly expand with custom or specifically built components. This would enhance and make these systems much more efficient, especially in the environments with other technologies used in the surgical field.</a:t>
            </a:r>
          </a:p>
          <a:p>
            <a:pPr lvl="1"/>
            <a:r>
              <a:rPr lang="en-US" dirty="0"/>
              <a:t>An example of this would be the Apple Vision Pro</a:t>
            </a:r>
          </a:p>
          <a:p>
            <a:pPr lvl="1"/>
            <a:r>
              <a:rPr lang="en-US" dirty="0"/>
              <a:t>Using both the M2 and R1 chip, the headset can process an immersive field with ease and work seamlessly with other Apple products, which enhances the experience </a:t>
            </a:r>
          </a:p>
        </p:txBody>
      </p:sp>
      <p:pic>
        <p:nvPicPr>
          <p:cNvPr id="4" name="Picture 3">
            <a:extLst>
              <a:ext uri="{FF2B5EF4-FFF2-40B4-BE49-F238E27FC236}">
                <a16:creationId xmlns:a16="http://schemas.microsoft.com/office/drawing/2014/main" id="{12F4C3D6-1808-981D-64A3-62BEC07F8794}"/>
              </a:ext>
            </a:extLst>
          </p:cNvPr>
          <p:cNvPicPr>
            <a:picLocks noChangeAspect="1"/>
          </p:cNvPicPr>
          <p:nvPr/>
        </p:nvPicPr>
        <p:blipFill>
          <a:blip r:embed="rId2"/>
          <a:stretch>
            <a:fillRect/>
          </a:stretch>
        </p:blipFill>
        <p:spPr>
          <a:xfrm>
            <a:off x="1578580" y="4978161"/>
            <a:ext cx="3128735" cy="1564368"/>
          </a:xfrm>
          <a:prstGeom prst="rect">
            <a:avLst/>
          </a:prstGeom>
        </p:spPr>
      </p:pic>
      <p:pic>
        <p:nvPicPr>
          <p:cNvPr id="6" name="Picture 5">
            <a:extLst>
              <a:ext uri="{FF2B5EF4-FFF2-40B4-BE49-F238E27FC236}">
                <a16:creationId xmlns:a16="http://schemas.microsoft.com/office/drawing/2014/main" id="{D2BFFD58-0326-D05E-1F1E-2BAAA383F7A9}"/>
              </a:ext>
            </a:extLst>
          </p:cNvPr>
          <p:cNvPicPr>
            <a:picLocks noChangeAspect="1"/>
          </p:cNvPicPr>
          <p:nvPr/>
        </p:nvPicPr>
        <p:blipFill>
          <a:blip r:embed="rId3"/>
          <a:stretch>
            <a:fillRect/>
          </a:stretch>
        </p:blipFill>
        <p:spPr>
          <a:xfrm>
            <a:off x="7345967" y="4978161"/>
            <a:ext cx="3267453" cy="1701371"/>
          </a:xfrm>
          <a:prstGeom prst="rect">
            <a:avLst/>
          </a:prstGeom>
        </p:spPr>
      </p:pic>
      <p:sp>
        <p:nvSpPr>
          <p:cNvPr id="7" name="TextBox 6">
            <a:extLst>
              <a:ext uri="{FF2B5EF4-FFF2-40B4-BE49-F238E27FC236}">
                <a16:creationId xmlns:a16="http://schemas.microsoft.com/office/drawing/2014/main" id="{5E483C70-2548-AAE1-4323-EC2D4DF215E5}"/>
              </a:ext>
            </a:extLst>
          </p:cNvPr>
          <p:cNvSpPr txBox="1"/>
          <p:nvPr/>
        </p:nvSpPr>
        <p:spPr>
          <a:xfrm>
            <a:off x="1574784" y="6494904"/>
            <a:ext cx="3931920" cy="369332"/>
          </a:xfrm>
          <a:prstGeom prst="rect">
            <a:avLst/>
          </a:prstGeom>
          <a:noFill/>
        </p:spPr>
        <p:txBody>
          <a:bodyPr wrap="square" rtlCol="0">
            <a:spAutoFit/>
          </a:bodyPr>
          <a:lstStyle/>
          <a:p>
            <a:r>
              <a:rPr lang="en-US" dirty="0">
                <a:solidFill>
                  <a:schemeClr val="tx1">
                    <a:lumMod val="50000"/>
                    <a:lumOff val="50000"/>
                  </a:schemeClr>
                </a:solidFill>
              </a:rPr>
              <a:t>Image courtesy Apple</a:t>
            </a:r>
          </a:p>
        </p:txBody>
      </p:sp>
      <p:sp>
        <p:nvSpPr>
          <p:cNvPr id="8" name="TextBox 7">
            <a:extLst>
              <a:ext uri="{FF2B5EF4-FFF2-40B4-BE49-F238E27FC236}">
                <a16:creationId xmlns:a16="http://schemas.microsoft.com/office/drawing/2014/main" id="{113F2CD0-8C02-36D4-9568-562B69D74B96}"/>
              </a:ext>
            </a:extLst>
          </p:cNvPr>
          <p:cNvSpPr txBox="1"/>
          <p:nvPr/>
        </p:nvSpPr>
        <p:spPr>
          <a:xfrm>
            <a:off x="5163242" y="637556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Apple</a:t>
            </a:r>
          </a:p>
        </p:txBody>
      </p:sp>
    </p:spTree>
    <p:extLst>
      <p:ext uri="{BB962C8B-B14F-4D97-AF65-F5344CB8AC3E}">
        <p14:creationId xmlns:p14="http://schemas.microsoft.com/office/powerpoint/2010/main" val="18126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41795-4246-C1E0-EA49-A3B7EB67DD0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54221AF-FB0E-A3D6-B65E-8E6AC6918C5E}"/>
              </a:ext>
            </a:extLst>
          </p:cNvPr>
          <p:cNvSpPr>
            <a:spLocks noGrp="1"/>
          </p:cNvSpPr>
          <p:nvPr>
            <p:ph idx="1"/>
          </p:nvPr>
        </p:nvSpPr>
        <p:spPr/>
        <p:txBody>
          <a:bodyPr>
            <a:normAutofit/>
          </a:bodyPr>
          <a:lstStyle/>
          <a:p>
            <a:r>
              <a:rPr lang="en-US" dirty="0"/>
              <a:t>The application of these types of technologies are obscure, but the efficiency and the cost effectiveness of these systems make these systems a well researched topic</a:t>
            </a:r>
          </a:p>
          <a:p>
            <a:pPr lvl="1"/>
            <a:r>
              <a:rPr lang="en-US" dirty="0"/>
              <a:t>A few common applications (scenarios) where robotic and VR surgeries could be applied would be hostile environments where surgeons are needed</a:t>
            </a:r>
          </a:p>
          <a:p>
            <a:pPr lvl="1"/>
            <a:r>
              <a:rPr lang="en-US" dirty="0"/>
              <a:t>This would include in space, warzones, or disaster zones</a:t>
            </a:r>
          </a:p>
          <a:p>
            <a:pPr lvl="1"/>
            <a:r>
              <a:rPr lang="en-US" dirty="0">
                <a:hlinkClick r:id="rId2"/>
              </a:rPr>
              <a:t>https://youtu.be/yFR61jjL1vo</a:t>
            </a:r>
            <a:endParaRPr lang="en-US" dirty="0"/>
          </a:p>
          <a:p>
            <a:r>
              <a:rPr lang="en-US" dirty="0"/>
              <a:t>There are many applications for this technology, if the reader is interested, they are recommended to read the resources and additional resources</a:t>
            </a:r>
          </a:p>
        </p:txBody>
      </p:sp>
      <p:pic>
        <p:nvPicPr>
          <p:cNvPr id="6" name="Picture 5">
            <a:extLst>
              <a:ext uri="{FF2B5EF4-FFF2-40B4-BE49-F238E27FC236}">
                <a16:creationId xmlns:a16="http://schemas.microsoft.com/office/drawing/2014/main" id="{59A96088-FBE3-663D-DEFF-0F8D10CD4265}"/>
              </a:ext>
            </a:extLst>
          </p:cNvPr>
          <p:cNvPicPr>
            <a:picLocks noChangeAspect="1"/>
          </p:cNvPicPr>
          <p:nvPr/>
        </p:nvPicPr>
        <p:blipFill>
          <a:blip r:embed="rId3"/>
          <a:stretch>
            <a:fillRect/>
          </a:stretch>
        </p:blipFill>
        <p:spPr>
          <a:xfrm>
            <a:off x="7289800" y="5415001"/>
            <a:ext cx="2593922" cy="1442999"/>
          </a:xfrm>
          <a:prstGeom prst="rect">
            <a:avLst/>
          </a:prstGeom>
        </p:spPr>
      </p:pic>
      <p:sp>
        <p:nvSpPr>
          <p:cNvPr id="7" name="TextBox 6">
            <a:extLst>
              <a:ext uri="{FF2B5EF4-FFF2-40B4-BE49-F238E27FC236}">
                <a16:creationId xmlns:a16="http://schemas.microsoft.com/office/drawing/2014/main" id="{B9E8232D-DB34-57E2-32F3-72B7186D7753}"/>
              </a:ext>
            </a:extLst>
          </p:cNvPr>
          <p:cNvSpPr txBox="1"/>
          <p:nvPr/>
        </p:nvSpPr>
        <p:spPr>
          <a:xfrm>
            <a:off x="5157125" y="6136500"/>
            <a:ext cx="2593922" cy="646331"/>
          </a:xfrm>
          <a:prstGeom prst="rect">
            <a:avLst/>
          </a:prstGeom>
          <a:noFill/>
        </p:spPr>
        <p:txBody>
          <a:bodyPr wrap="square" rtlCol="0">
            <a:spAutoFit/>
          </a:bodyPr>
          <a:lstStyle/>
          <a:p>
            <a:r>
              <a:rPr lang="en-US" dirty="0">
                <a:solidFill>
                  <a:schemeClr val="tx1">
                    <a:lumMod val="50000"/>
                    <a:lumOff val="50000"/>
                  </a:schemeClr>
                </a:solidFill>
              </a:rPr>
              <a:t>Image courtesy South China Morning Post</a:t>
            </a:r>
          </a:p>
        </p:txBody>
      </p:sp>
    </p:spTree>
    <p:extLst>
      <p:ext uri="{BB962C8B-B14F-4D97-AF65-F5344CB8AC3E}">
        <p14:creationId xmlns:p14="http://schemas.microsoft.com/office/powerpoint/2010/main" val="1622485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4D58-BD20-5BEA-A38A-4D61DF010D63}"/>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887074B-6CF0-291C-7639-FB8260216C0D}"/>
              </a:ext>
            </a:extLst>
          </p:cNvPr>
          <p:cNvSpPr>
            <a:spLocks noGrp="1"/>
          </p:cNvSpPr>
          <p:nvPr>
            <p:ph idx="1"/>
          </p:nvPr>
        </p:nvSpPr>
        <p:spPr/>
        <p:txBody>
          <a:bodyPr>
            <a:normAutofit fontScale="70000" lnSpcReduction="20000"/>
          </a:bodyPr>
          <a:lstStyle/>
          <a:p>
            <a:pPr marL="342900" marR="0" lvl="0" indent="-342900" algn="ctr">
              <a:lnSpc>
                <a:spcPct val="200000"/>
              </a:lnSpc>
              <a:buFont typeface="+mj-lt"/>
              <a:buAutoNum type="arabicPeriod"/>
            </a:pPr>
            <a:r>
              <a:rPr lang="en-US" sz="1800" dirty="0" err="1">
                <a:effectLst/>
                <a:latin typeface="Times New Roman" panose="02020603050405020304" pitchFamily="18" charset="0"/>
                <a:ea typeface="Times New Roman" panose="02020603050405020304" pitchFamily="18" charset="0"/>
              </a:rPr>
              <a:t>Castelan</a:t>
            </a:r>
            <a:r>
              <a:rPr lang="en-US" sz="1800" dirty="0">
                <a:effectLst/>
                <a:latin typeface="Times New Roman" panose="02020603050405020304" pitchFamily="18" charset="0"/>
                <a:ea typeface="Times New Roman" panose="02020603050405020304" pitchFamily="18" charset="0"/>
              </a:rPr>
              <a:t>, Enrique, et al. “Augmented reality anatomy visualization for surgery assistance with HoloLens.” </a:t>
            </a:r>
            <a:r>
              <a:rPr lang="en-US" sz="1800" i="1" dirty="0">
                <a:effectLst/>
                <a:latin typeface="Times New Roman" panose="02020603050405020304" pitchFamily="18" charset="0"/>
                <a:ea typeface="Times New Roman" panose="02020603050405020304" pitchFamily="18" charset="0"/>
              </a:rPr>
              <a:t>ACM International Conference on Interactive Media Experiences</a:t>
            </a:r>
            <a:r>
              <a:rPr lang="en-US" sz="1800" dirty="0">
                <a:effectLst/>
                <a:latin typeface="Times New Roman" panose="02020603050405020304" pitchFamily="18" charset="0"/>
                <a:ea typeface="Times New Roman" panose="02020603050405020304" pitchFamily="18" charset="0"/>
              </a:rPr>
              <a:t>, 21 June 2021, https://doi.org/10.1145/3452918.3468005.</a:t>
            </a:r>
          </a:p>
          <a:p>
            <a:pPr marL="342900" marR="0" lvl="0" indent="-342900" algn="ctr">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Coca, Antonio, et al. “Building 3D models for reconstructing a virtual cataract surgery haptic simulation.” </a:t>
            </a:r>
            <a:r>
              <a:rPr lang="en-US" sz="1800" i="1" dirty="0">
                <a:effectLst/>
                <a:latin typeface="Times New Roman" panose="02020603050405020304" pitchFamily="18" charset="0"/>
                <a:ea typeface="Times New Roman" panose="02020603050405020304" pitchFamily="18" charset="0"/>
              </a:rPr>
              <a:t>Proceedings of the First International Conference on Technological Ecosystem for Enhancing Multiculturality</a:t>
            </a:r>
            <a:r>
              <a:rPr lang="en-US" sz="1800" dirty="0">
                <a:effectLst/>
                <a:latin typeface="Times New Roman" panose="02020603050405020304" pitchFamily="18" charset="0"/>
                <a:ea typeface="Times New Roman" panose="02020603050405020304" pitchFamily="18" charset="0"/>
              </a:rPr>
              <a:t>, 14 Nov. 2013, https://doi.org/10.1145/2536536.2536544.</a:t>
            </a:r>
          </a:p>
          <a:p>
            <a:pPr marL="342900" marR="0" lvl="0" indent="-342900" algn="ctr">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Izard, Santiago González, et al. “Virtual simulation for scoliosis surgery.” </a:t>
            </a:r>
            <a:r>
              <a:rPr lang="en-US" sz="1800" i="1" dirty="0">
                <a:effectLst/>
                <a:latin typeface="Times New Roman" panose="02020603050405020304" pitchFamily="18" charset="0"/>
                <a:ea typeface="Times New Roman" panose="02020603050405020304" pitchFamily="18" charset="0"/>
              </a:rPr>
              <a:t>Proceedings of the 5th International Conference on Technological Ecosystems for Enhancing Multiculturality</a:t>
            </a:r>
            <a:r>
              <a:rPr lang="en-US" sz="1800" dirty="0">
                <a:effectLst/>
                <a:latin typeface="Times New Roman" panose="02020603050405020304" pitchFamily="18" charset="0"/>
                <a:ea typeface="Times New Roman" panose="02020603050405020304" pitchFamily="18" charset="0"/>
              </a:rPr>
              <a:t>, 18 Oct. 2017, https://doi.org/10.1145/3144826.3145404.</a:t>
            </a:r>
          </a:p>
          <a:p>
            <a:pPr marL="342900" marR="0" lvl="0" indent="-342900" algn="ctr">
              <a:lnSpc>
                <a:spcPct val="200000"/>
              </a:lnSpc>
              <a:buFont typeface="+mj-lt"/>
              <a:buAutoNum type="arabicPeriod"/>
            </a:pPr>
            <a:r>
              <a:rPr lang="en-US" sz="1800" dirty="0" err="1">
                <a:effectLst/>
                <a:latin typeface="Times New Roman" panose="02020603050405020304" pitchFamily="18" charset="0"/>
                <a:ea typeface="Times New Roman" panose="02020603050405020304" pitchFamily="18" charset="0"/>
              </a:rPr>
              <a:t>Panariello</a:t>
            </a:r>
            <a:r>
              <a:rPr lang="en-US" sz="1800" dirty="0">
                <a:effectLst/>
                <a:latin typeface="Times New Roman" panose="02020603050405020304" pitchFamily="18" charset="0"/>
                <a:ea typeface="Times New Roman" panose="02020603050405020304" pitchFamily="18" charset="0"/>
              </a:rPr>
              <a:t>, Dario, et al. “Using the KUKA LBR </a:t>
            </a:r>
            <a:r>
              <a:rPr lang="en-US" sz="1800" dirty="0" err="1">
                <a:effectLst/>
                <a:latin typeface="Times New Roman" panose="02020603050405020304" pitchFamily="18" charset="0"/>
                <a:ea typeface="Times New Roman" panose="02020603050405020304" pitchFamily="18" charset="0"/>
              </a:rPr>
              <a:t>iiwa</a:t>
            </a:r>
            <a:r>
              <a:rPr lang="en-US" sz="1800" dirty="0">
                <a:effectLst/>
                <a:latin typeface="Times New Roman" panose="02020603050405020304" pitchFamily="18" charset="0"/>
                <a:ea typeface="Times New Roman" panose="02020603050405020304" pitchFamily="18" charset="0"/>
              </a:rPr>
              <a:t> robot as haptic device for virtual reality training of hip replacement surgery.” </a:t>
            </a:r>
            <a:r>
              <a:rPr lang="en-US" sz="1800" i="1" dirty="0">
                <a:effectLst/>
                <a:latin typeface="Times New Roman" panose="02020603050405020304" pitchFamily="18" charset="0"/>
                <a:ea typeface="Times New Roman" panose="02020603050405020304" pitchFamily="18" charset="0"/>
              </a:rPr>
              <a:t>2019 Third IEEE International Conference on Robotic Computing (IRC)</a:t>
            </a:r>
            <a:r>
              <a:rPr lang="en-US" sz="1800" dirty="0">
                <a:effectLst/>
                <a:latin typeface="Times New Roman" panose="02020603050405020304" pitchFamily="18" charset="0"/>
                <a:ea typeface="Times New Roman" panose="02020603050405020304" pitchFamily="18" charset="0"/>
              </a:rPr>
              <a:t>, 2019, https://doi.org/10.1109/irc.2019.00094.</a:t>
            </a:r>
          </a:p>
          <a:p>
            <a:pPr marL="342900" marR="0" lvl="0" indent="-342900" algn="ctr">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Taylor, Russell H., et al. “Medical Robotics and computer-integrated surgery.” </a:t>
            </a:r>
            <a:r>
              <a:rPr lang="en-US" sz="1800" i="1" dirty="0">
                <a:effectLst/>
                <a:latin typeface="Times New Roman" panose="02020603050405020304" pitchFamily="18" charset="0"/>
                <a:ea typeface="Times New Roman" panose="02020603050405020304" pitchFamily="18" charset="0"/>
              </a:rPr>
              <a:t>Springer Handbook of Robotics</a:t>
            </a:r>
            <a:r>
              <a:rPr lang="en-US" sz="1800" dirty="0">
                <a:effectLst/>
                <a:latin typeface="Times New Roman" panose="02020603050405020304" pitchFamily="18" charset="0"/>
                <a:ea typeface="Times New Roman" panose="02020603050405020304" pitchFamily="18" charset="0"/>
              </a:rPr>
              <a:t>, Jan. 2008, pp. 1199–1222, https://doi.org/10.1007/978-3-540-30301-5_53.</a:t>
            </a:r>
          </a:p>
          <a:p>
            <a:endParaRPr lang="en-US" dirty="0"/>
          </a:p>
        </p:txBody>
      </p:sp>
    </p:spTree>
    <p:extLst>
      <p:ext uri="{BB962C8B-B14F-4D97-AF65-F5344CB8AC3E}">
        <p14:creationId xmlns:p14="http://schemas.microsoft.com/office/powerpoint/2010/main" val="89854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346E-9B27-D1A4-C731-32A3D0FC642D}"/>
              </a:ext>
            </a:extLst>
          </p:cNvPr>
          <p:cNvSpPr>
            <a:spLocks noGrp="1"/>
          </p:cNvSpPr>
          <p:nvPr>
            <p:ph type="title"/>
          </p:nvPr>
        </p:nvSpPr>
        <p:spPr/>
        <p:txBody>
          <a:bodyPr/>
          <a:lstStyle/>
          <a:p>
            <a:r>
              <a:rPr lang="en-US" dirty="0"/>
              <a:t>Extended Resources</a:t>
            </a:r>
          </a:p>
        </p:txBody>
      </p:sp>
      <p:sp>
        <p:nvSpPr>
          <p:cNvPr id="3" name="Content Placeholder 2">
            <a:extLst>
              <a:ext uri="{FF2B5EF4-FFF2-40B4-BE49-F238E27FC236}">
                <a16:creationId xmlns:a16="http://schemas.microsoft.com/office/drawing/2014/main" id="{012CA5FC-C5FE-5189-E927-943036E19EF0}"/>
              </a:ext>
            </a:extLst>
          </p:cNvPr>
          <p:cNvSpPr>
            <a:spLocks noGrp="1"/>
          </p:cNvSpPr>
          <p:nvPr>
            <p:ph idx="1"/>
          </p:nvPr>
        </p:nvSpPr>
        <p:spPr/>
        <p:txBody>
          <a:bodyPr/>
          <a:lstStyle/>
          <a:p>
            <a:pPr marL="342900" marR="0" lvl="0" indent="-342900" algn="ctr">
              <a:lnSpc>
                <a:spcPct val="200000"/>
              </a:lnSpc>
              <a:buFont typeface="+mj-lt"/>
              <a:buAutoNum type="arabicPeriod"/>
            </a:pPr>
            <a:r>
              <a:rPr lang="en-US" sz="1800" dirty="0" err="1">
                <a:effectLst/>
                <a:latin typeface="Times New Roman" panose="02020603050405020304" pitchFamily="18" charset="0"/>
                <a:ea typeface="Times New Roman" panose="02020603050405020304" pitchFamily="18" charset="0"/>
              </a:rPr>
              <a:t>Cypko</a:t>
            </a:r>
            <a:r>
              <a:rPr lang="en-US" sz="1800" dirty="0">
                <a:effectLst/>
                <a:latin typeface="Times New Roman" panose="02020603050405020304" pitchFamily="18" charset="0"/>
                <a:ea typeface="Times New Roman" panose="02020603050405020304" pitchFamily="18" charset="0"/>
              </a:rPr>
              <a:t>, Mario A., et al. “Towards human-robotic collaboration: Observing teamwork of experienced surgeons in robotic-assisted surgery.” </a:t>
            </a:r>
            <a:r>
              <a:rPr lang="en-US" sz="1800" i="1" dirty="0">
                <a:effectLst/>
                <a:latin typeface="Times New Roman" panose="02020603050405020304" pitchFamily="18" charset="0"/>
                <a:ea typeface="Times New Roman" panose="02020603050405020304" pitchFamily="18" charset="0"/>
              </a:rPr>
              <a:t>Mensch Und Computer 2022</a:t>
            </a:r>
            <a:r>
              <a:rPr lang="en-US" sz="1800" dirty="0">
                <a:effectLst/>
                <a:latin typeface="Times New Roman" panose="02020603050405020304" pitchFamily="18" charset="0"/>
                <a:ea typeface="Times New Roman" panose="02020603050405020304" pitchFamily="18" charset="0"/>
              </a:rPr>
              <a:t>, 4 Sept. 2022, https://doi.org/10.1145/3543758.3549891.</a:t>
            </a:r>
          </a:p>
          <a:p>
            <a:pPr marL="342900" marR="0" lvl="0" indent="-342900" algn="ctr">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Delingette, Herve, and Nicholas </a:t>
            </a:r>
            <a:r>
              <a:rPr lang="en-US" sz="1800" dirty="0" err="1">
                <a:effectLst/>
                <a:latin typeface="Times New Roman" panose="02020603050405020304" pitchFamily="18" charset="0"/>
                <a:ea typeface="Times New Roman" panose="02020603050405020304" pitchFamily="18" charset="0"/>
              </a:rPr>
              <a:t>Ayache</a:t>
            </a:r>
            <a:r>
              <a:rPr lang="en-US" sz="1800" dirty="0">
                <a:effectLst/>
                <a:latin typeface="Times New Roman" panose="02020603050405020304" pitchFamily="18" charset="0"/>
                <a:ea typeface="Times New Roman" panose="02020603050405020304" pitchFamily="18" charset="0"/>
              </a:rPr>
              <a:t>. “Hepatic surgery simulation.” </a:t>
            </a:r>
            <a:r>
              <a:rPr lang="en-US" sz="1800" i="1" dirty="0">
                <a:effectLst/>
                <a:latin typeface="Times New Roman" panose="02020603050405020304" pitchFamily="18" charset="0"/>
                <a:ea typeface="Times New Roman" panose="02020603050405020304" pitchFamily="18" charset="0"/>
              </a:rPr>
              <a:t>Communications of the ACM</a:t>
            </a:r>
            <a:r>
              <a:rPr lang="en-US" sz="1800" dirty="0">
                <a:effectLst/>
                <a:latin typeface="Times New Roman" panose="02020603050405020304" pitchFamily="18" charset="0"/>
                <a:ea typeface="Times New Roman" panose="02020603050405020304" pitchFamily="18" charset="0"/>
              </a:rPr>
              <a:t>, vol. 48, no. 2, Feb. 2005, pp. 31–36, https://doi.org/10.1145/1042091.1042116.</a:t>
            </a:r>
          </a:p>
          <a:p>
            <a:endParaRPr lang="en-US" dirty="0"/>
          </a:p>
        </p:txBody>
      </p:sp>
    </p:spTree>
    <p:extLst>
      <p:ext uri="{BB962C8B-B14F-4D97-AF65-F5344CB8AC3E}">
        <p14:creationId xmlns:p14="http://schemas.microsoft.com/office/powerpoint/2010/main" val="81184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336E-8A71-0822-56CC-EEFDED2B5EF7}"/>
              </a:ext>
            </a:extLst>
          </p:cNvPr>
          <p:cNvSpPr>
            <a:spLocks noGrp="1"/>
          </p:cNvSpPr>
          <p:nvPr>
            <p:ph type="title"/>
          </p:nvPr>
        </p:nvSpPr>
        <p:spPr>
          <a:xfrm>
            <a:off x="838200" y="739818"/>
            <a:ext cx="10515600" cy="950870"/>
          </a:xfrm>
        </p:spPr>
        <p:txBody>
          <a:bodyPr/>
          <a:lstStyle/>
          <a:p>
            <a:r>
              <a:rPr lang="en-US" dirty="0"/>
              <a:t>Introduction</a:t>
            </a:r>
          </a:p>
        </p:txBody>
      </p:sp>
      <p:sp>
        <p:nvSpPr>
          <p:cNvPr id="3" name="Content Placeholder 2">
            <a:extLst>
              <a:ext uri="{FF2B5EF4-FFF2-40B4-BE49-F238E27FC236}">
                <a16:creationId xmlns:a16="http://schemas.microsoft.com/office/drawing/2014/main" id="{BD8E2FCC-AB7A-AD46-5154-B153A90774D5}"/>
              </a:ext>
            </a:extLst>
          </p:cNvPr>
          <p:cNvSpPr>
            <a:spLocks noGrp="1"/>
          </p:cNvSpPr>
          <p:nvPr>
            <p:ph idx="1"/>
          </p:nvPr>
        </p:nvSpPr>
        <p:spPr>
          <a:xfrm>
            <a:off x="822960" y="1760380"/>
            <a:ext cx="10515600" cy="3121358"/>
          </a:xfrm>
        </p:spPr>
        <p:txBody>
          <a:bodyPr/>
          <a:lstStyle/>
          <a:p>
            <a:r>
              <a:rPr lang="en-US" dirty="0"/>
              <a:t>Embedded computers in surgery</a:t>
            </a:r>
          </a:p>
          <a:p>
            <a:r>
              <a:rPr lang="en-US" dirty="0"/>
              <a:t>Virtual Surgery</a:t>
            </a:r>
          </a:p>
          <a:p>
            <a:r>
              <a:rPr lang="en-US" dirty="0"/>
              <a:t>Robotics in Surgery</a:t>
            </a:r>
          </a:p>
          <a:p>
            <a:r>
              <a:rPr lang="en-US" dirty="0"/>
              <a:t>Seen in Sci-fi…</a:t>
            </a:r>
            <a:endParaRPr lang="en-US" sz="2800" dirty="0"/>
          </a:p>
        </p:txBody>
      </p:sp>
      <p:pic>
        <p:nvPicPr>
          <p:cNvPr id="2050" name="Picture 2">
            <a:extLst>
              <a:ext uri="{FF2B5EF4-FFF2-40B4-BE49-F238E27FC236}">
                <a16:creationId xmlns:a16="http://schemas.microsoft.com/office/drawing/2014/main" id="{ED4FF2D8-D696-767E-CFE9-0A21056DE2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9593" y="684655"/>
            <a:ext cx="4497253" cy="2997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BCF4DD-5B32-DC20-157F-12839FCAE11A}"/>
              </a:ext>
            </a:extLst>
          </p:cNvPr>
          <p:cNvSpPr txBox="1"/>
          <p:nvPr/>
        </p:nvSpPr>
        <p:spPr>
          <a:xfrm>
            <a:off x="6652260" y="3716938"/>
            <a:ext cx="3931920" cy="369332"/>
          </a:xfrm>
          <a:prstGeom prst="rect">
            <a:avLst/>
          </a:prstGeom>
          <a:noFill/>
        </p:spPr>
        <p:txBody>
          <a:bodyPr wrap="square" rtlCol="0">
            <a:spAutoFit/>
          </a:bodyPr>
          <a:lstStyle/>
          <a:p>
            <a:r>
              <a:rPr lang="en-US" dirty="0">
                <a:solidFill>
                  <a:schemeClr val="tx1">
                    <a:lumMod val="50000"/>
                    <a:lumOff val="50000"/>
                  </a:schemeClr>
                </a:solidFill>
              </a:rPr>
              <a:t>Image courtesy </a:t>
            </a:r>
            <a:r>
              <a:rPr lang="en-US" dirty="0" err="1">
                <a:solidFill>
                  <a:schemeClr val="tx1">
                    <a:lumMod val="50000"/>
                    <a:lumOff val="50000"/>
                  </a:schemeClr>
                </a:solidFill>
              </a:rPr>
              <a:t>Auganix</a:t>
            </a:r>
            <a:endParaRPr lang="en-US" dirty="0">
              <a:solidFill>
                <a:schemeClr val="tx1">
                  <a:lumMod val="50000"/>
                  <a:lumOff val="50000"/>
                </a:schemeClr>
              </a:solidFill>
            </a:endParaRPr>
          </a:p>
        </p:txBody>
      </p:sp>
      <p:pic>
        <p:nvPicPr>
          <p:cNvPr id="2052" name="Picture 4" descr="Surgical Robots in Hollywood III">
            <a:extLst>
              <a:ext uri="{FF2B5EF4-FFF2-40B4-BE49-F238E27FC236}">
                <a16:creationId xmlns:a16="http://schemas.microsoft.com/office/drawing/2014/main" id="{C16F2D5C-B25B-2547-C7DC-2C5B0E1D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4086270"/>
            <a:ext cx="5471160" cy="1667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952336-894E-5ED2-CC2C-3BDE3AD20F45}"/>
              </a:ext>
            </a:extLst>
          </p:cNvPr>
          <p:cNvSpPr txBox="1"/>
          <p:nvPr/>
        </p:nvSpPr>
        <p:spPr>
          <a:xfrm>
            <a:off x="887730" y="575424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Disney </a:t>
            </a:r>
            <a:r>
              <a:rPr lang="en-US" i="1" dirty="0">
                <a:solidFill>
                  <a:schemeClr val="tx1">
                    <a:lumMod val="50000"/>
                    <a:lumOff val="50000"/>
                  </a:schemeClr>
                </a:solidFill>
              </a:rPr>
              <a:t>Star Wars</a:t>
            </a:r>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CE7496C2-053D-BF9D-6012-44ABEA5F6BEC}"/>
              </a:ext>
            </a:extLst>
          </p:cNvPr>
          <p:cNvSpPr txBox="1"/>
          <p:nvPr/>
        </p:nvSpPr>
        <p:spPr>
          <a:xfrm>
            <a:off x="7185660" y="4479664"/>
            <a:ext cx="3931920" cy="1384995"/>
          </a:xfrm>
          <a:prstGeom prst="rect">
            <a:avLst/>
          </a:prstGeom>
          <a:noFill/>
        </p:spPr>
        <p:txBody>
          <a:bodyPr wrap="square" rtlCol="0">
            <a:spAutoFit/>
          </a:bodyPr>
          <a:lstStyle/>
          <a:p>
            <a:r>
              <a:rPr lang="en-US" sz="2800" dirty="0"/>
              <a:t>…but could this be a reality one day? If so, how soon?</a:t>
            </a:r>
          </a:p>
        </p:txBody>
      </p:sp>
    </p:spTree>
    <p:extLst>
      <p:ext uri="{BB962C8B-B14F-4D97-AF65-F5344CB8AC3E}">
        <p14:creationId xmlns:p14="http://schemas.microsoft.com/office/powerpoint/2010/main" val="224139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A248-5FEA-667A-3190-016A205A3069}"/>
              </a:ext>
            </a:extLst>
          </p:cNvPr>
          <p:cNvSpPr>
            <a:spLocks noGrp="1"/>
          </p:cNvSpPr>
          <p:nvPr>
            <p:ph type="title"/>
          </p:nvPr>
        </p:nvSpPr>
        <p:spPr/>
        <p:txBody>
          <a:bodyPr/>
          <a:lstStyle/>
          <a:p>
            <a:r>
              <a:rPr lang="en-US" dirty="0"/>
              <a:t>Robotics</a:t>
            </a:r>
          </a:p>
        </p:txBody>
      </p:sp>
      <p:sp>
        <p:nvSpPr>
          <p:cNvPr id="3" name="Content Placeholder 2">
            <a:extLst>
              <a:ext uri="{FF2B5EF4-FFF2-40B4-BE49-F238E27FC236}">
                <a16:creationId xmlns:a16="http://schemas.microsoft.com/office/drawing/2014/main" id="{35FA792E-C39D-BD18-76F6-DA13800F2A8D}"/>
              </a:ext>
            </a:extLst>
          </p:cNvPr>
          <p:cNvSpPr>
            <a:spLocks noGrp="1"/>
          </p:cNvSpPr>
          <p:nvPr>
            <p:ph idx="1"/>
          </p:nvPr>
        </p:nvSpPr>
        <p:spPr/>
        <p:txBody>
          <a:bodyPr/>
          <a:lstStyle/>
          <a:p>
            <a:r>
              <a:rPr lang="en-US" dirty="0"/>
              <a:t>Medical Robotics and Computer-Integrated Surgery</a:t>
            </a:r>
          </a:p>
          <a:p>
            <a:r>
              <a:rPr lang="en-US" dirty="0"/>
              <a:t>Taylor, Russel H, et al.</a:t>
            </a:r>
          </a:p>
          <a:p>
            <a:r>
              <a:rPr lang="en-US" dirty="0"/>
              <a:t>Discussed the general overview of medical robots and developing surgical technologies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B8830040-4D05-04A6-0D96-01B83781F956}"/>
              </a:ext>
            </a:extLst>
          </p:cNvPr>
          <p:cNvPicPr>
            <a:picLocks noChangeAspect="1"/>
          </p:cNvPicPr>
          <p:nvPr/>
        </p:nvPicPr>
        <p:blipFill>
          <a:blip r:embed="rId2"/>
          <a:stretch>
            <a:fillRect/>
          </a:stretch>
        </p:blipFill>
        <p:spPr>
          <a:xfrm>
            <a:off x="6434773" y="3429000"/>
            <a:ext cx="4534533" cy="2896004"/>
          </a:xfrm>
          <a:prstGeom prst="rect">
            <a:avLst/>
          </a:prstGeom>
        </p:spPr>
      </p:pic>
      <p:pic>
        <p:nvPicPr>
          <p:cNvPr id="5" name="Picture 6" descr="Applied Sciences | Free Full-Text | Human–Robot Cooperative Control Based  on Virtual Fixture in Robot-Assisted Endoscopic Sinus Surgery">
            <a:extLst>
              <a:ext uri="{FF2B5EF4-FFF2-40B4-BE49-F238E27FC236}">
                <a16:creationId xmlns:a16="http://schemas.microsoft.com/office/drawing/2014/main" id="{5C581D5E-0FC1-95ED-4C14-47CFC799A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85" y="3680691"/>
            <a:ext cx="4754944" cy="28960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78678E-2D3E-4F0B-B30B-B13EAD5FE2E5}"/>
              </a:ext>
            </a:extLst>
          </p:cNvPr>
          <p:cNvSpPr txBox="1"/>
          <p:nvPr/>
        </p:nvSpPr>
        <p:spPr>
          <a:xfrm>
            <a:off x="1215390" y="649287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MDPI</a:t>
            </a:r>
          </a:p>
        </p:txBody>
      </p:sp>
      <p:sp>
        <p:nvSpPr>
          <p:cNvPr id="7" name="TextBox 6">
            <a:extLst>
              <a:ext uri="{FF2B5EF4-FFF2-40B4-BE49-F238E27FC236}">
                <a16:creationId xmlns:a16="http://schemas.microsoft.com/office/drawing/2014/main" id="{C12FB3E2-692E-A94A-63E2-37AA1B2922F2}"/>
              </a:ext>
            </a:extLst>
          </p:cNvPr>
          <p:cNvSpPr txBox="1"/>
          <p:nvPr/>
        </p:nvSpPr>
        <p:spPr>
          <a:xfrm>
            <a:off x="6434773" y="6392029"/>
            <a:ext cx="3931920" cy="369332"/>
          </a:xfrm>
          <a:prstGeom prst="rect">
            <a:avLst/>
          </a:prstGeom>
          <a:noFill/>
        </p:spPr>
        <p:txBody>
          <a:bodyPr wrap="square" rtlCol="0">
            <a:spAutoFit/>
          </a:bodyPr>
          <a:lstStyle/>
          <a:p>
            <a:r>
              <a:rPr lang="en-US" dirty="0">
                <a:solidFill>
                  <a:schemeClr val="tx1">
                    <a:lumMod val="50000"/>
                    <a:lumOff val="50000"/>
                  </a:schemeClr>
                </a:solidFill>
              </a:rPr>
              <a:t>Image courtesy [5]</a:t>
            </a:r>
          </a:p>
        </p:txBody>
      </p:sp>
    </p:spTree>
    <p:extLst>
      <p:ext uri="{BB962C8B-B14F-4D97-AF65-F5344CB8AC3E}">
        <p14:creationId xmlns:p14="http://schemas.microsoft.com/office/powerpoint/2010/main" val="80984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92E9-C816-ACD4-B47F-83C2603BDA18}"/>
              </a:ext>
            </a:extLst>
          </p:cNvPr>
          <p:cNvSpPr>
            <a:spLocks noGrp="1"/>
          </p:cNvSpPr>
          <p:nvPr>
            <p:ph type="title"/>
          </p:nvPr>
        </p:nvSpPr>
        <p:spPr/>
        <p:txBody>
          <a:bodyPr/>
          <a:lstStyle/>
          <a:p>
            <a:r>
              <a:rPr lang="en-US" dirty="0"/>
              <a:t>Robotics</a:t>
            </a:r>
          </a:p>
        </p:txBody>
      </p:sp>
      <p:sp>
        <p:nvSpPr>
          <p:cNvPr id="3" name="Content Placeholder 2">
            <a:extLst>
              <a:ext uri="{FF2B5EF4-FFF2-40B4-BE49-F238E27FC236}">
                <a16:creationId xmlns:a16="http://schemas.microsoft.com/office/drawing/2014/main" id="{B9807034-E20A-8C75-ED2C-0A1EE2CB6DB7}"/>
              </a:ext>
            </a:extLst>
          </p:cNvPr>
          <p:cNvSpPr>
            <a:spLocks noGrp="1"/>
          </p:cNvSpPr>
          <p:nvPr>
            <p:ph idx="1"/>
          </p:nvPr>
        </p:nvSpPr>
        <p:spPr>
          <a:xfrm>
            <a:off x="838200" y="1825625"/>
            <a:ext cx="10515600" cy="3292475"/>
          </a:xfrm>
        </p:spPr>
        <p:txBody>
          <a:bodyPr/>
          <a:lstStyle/>
          <a:p>
            <a:r>
              <a:rPr lang="en-US" dirty="0"/>
              <a:t>There are many types of robots used in surgeries</a:t>
            </a:r>
          </a:p>
          <a:p>
            <a:r>
              <a:rPr lang="en-US" dirty="0"/>
              <a:t>Broadly, the modern robotic systems are meant to assist and to be controlled by the surgeon</a:t>
            </a:r>
          </a:p>
          <a:p>
            <a:r>
              <a:rPr lang="en-US" dirty="0"/>
              <a:t>The current popular mode of control is </a:t>
            </a:r>
            <a:r>
              <a:rPr lang="en-US" i="1" dirty="0"/>
              <a:t>Hands on Compliant </a:t>
            </a:r>
            <a:r>
              <a:rPr lang="en-US" dirty="0"/>
              <a:t>control, through </a:t>
            </a:r>
            <a:r>
              <a:rPr lang="en-US" i="1" dirty="0"/>
              <a:t>Teleoperated</a:t>
            </a:r>
            <a:r>
              <a:rPr lang="en-US" dirty="0"/>
              <a:t> control is growing</a:t>
            </a:r>
          </a:p>
          <a:p>
            <a:r>
              <a:rPr lang="en-US" dirty="0"/>
              <a:t>This implies there a variety of necessary computer architectural components, such as</a:t>
            </a:r>
          </a:p>
        </p:txBody>
      </p:sp>
      <p:sp>
        <p:nvSpPr>
          <p:cNvPr id="4" name="TextBox 3">
            <a:extLst>
              <a:ext uri="{FF2B5EF4-FFF2-40B4-BE49-F238E27FC236}">
                <a16:creationId xmlns:a16="http://schemas.microsoft.com/office/drawing/2014/main" id="{AF75991C-58FE-1635-350A-30293CDAEEB4}"/>
              </a:ext>
            </a:extLst>
          </p:cNvPr>
          <p:cNvSpPr txBox="1"/>
          <p:nvPr/>
        </p:nvSpPr>
        <p:spPr>
          <a:xfrm>
            <a:off x="1866900" y="5005493"/>
            <a:ext cx="8851900" cy="1200329"/>
          </a:xfrm>
          <a:prstGeom prst="rect">
            <a:avLst/>
          </a:prstGeom>
          <a:noFill/>
        </p:spPr>
        <p:txBody>
          <a:bodyPr wrap="square" numCol="3" rtlCol="0">
            <a:spAutoFit/>
          </a:bodyPr>
          <a:lstStyle/>
          <a:p>
            <a:pPr marL="742950" lvl="1" indent="-285750">
              <a:buFont typeface="Arial" panose="020B0604020202020204" pitchFamily="34" charset="0"/>
              <a:buChar char="•"/>
            </a:pPr>
            <a:r>
              <a:rPr lang="en-US" dirty="0"/>
              <a:t>NIC</a:t>
            </a:r>
          </a:p>
          <a:p>
            <a:pPr marL="742950" lvl="1" indent="-285750">
              <a:buFont typeface="Arial" panose="020B0604020202020204" pitchFamily="34" charset="0"/>
              <a:buChar char="•"/>
            </a:pPr>
            <a:r>
              <a:rPr lang="en-US" dirty="0"/>
              <a:t>motion controller</a:t>
            </a:r>
          </a:p>
          <a:p>
            <a:pPr marL="742950" lvl="1" indent="-285750">
              <a:buFont typeface="Arial" panose="020B0604020202020204" pitchFamily="34" charset="0"/>
              <a:buChar char="•"/>
            </a:pPr>
            <a:r>
              <a:rPr lang="en-US" dirty="0"/>
              <a:t>Processor capable of render 3D imaging</a:t>
            </a:r>
          </a:p>
          <a:p>
            <a:pPr marL="742950" lvl="1" indent="-285750">
              <a:buFont typeface="Arial" panose="020B0604020202020204" pitchFamily="34" charset="0"/>
              <a:buChar char="•"/>
            </a:pPr>
            <a:r>
              <a:rPr lang="en-US" dirty="0"/>
              <a:t>Integrated drivers for each instrument </a:t>
            </a:r>
          </a:p>
          <a:p>
            <a:endParaRPr lang="en-US" dirty="0"/>
          </a:p>
        </p:txBody>
      </p:sp>
      <p:pic>
        <p:nvPicPr>
          <p:cNvPr id="8194" name="Picture 2" descr="Building a Robot With Human Touch - The New York Times">
            <a:extLst>
              <a:ext uri="{FF2B5EF4-FFF2-40B4-BE49-F238E27FC236}">
                <a16:creationId xmlns:a16="http://schemas.microsoft.com/office/drawing/2014/main" id="{01CB355D-3B16-55A8-2AD9-0062398E8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0494" y="4515838"/>
            <a:ext cx="3136106" cy="2090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Tech.com Dual Port Gigabit PCIe Network Card - PCIe NIC - ST1000SPEXD4  - Ethernet Adapters - CDW.com">
            <a:extLst>
              <a:ext uri="{FF2B5EF4-FFF2-40B4-BE49-F238E27FC236}">
                <a16:creationId xmlns:a16="http://schemas.microsoft.com/office/drawing/2014/main" id="{12E064C2-CC8E-B93E-6FAB-432B2A7B1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982427"/>
            <a:ext cx="1917700" cy="13749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355E0E-40CC-D006-74B0-34FC643B6411}"/>
              </a:ext>
            </a:extLst>
          </p:cNvPr>
          <p:cNvSpPr txBox="1"/>
          <p:nvPr/>
        </p:nvSpPr>
        <p:spPr>
          <a:xfrm>
            <a:off x="320040" y="6328943"/>
            <a:ext cx="3931920" cy="369332"/>
          </a:xfrm>
          <a:prstGeom prst="rect">
            <a:avLst/>
          </a:prstGeom>
          <a:noFill/>
        </p:spPr>
        <p:txBody>
          <a:bodyPr wrap="square" rtlCol="0">
            <a:spAutoFit/>
          </a:bodyPr>
          <a:lstStyle/>
          <a:p>
            <a:r>
              <a:rPr lang="en-US" dirty="0">
                <a:solidFill>
                  <a:schemeClr val="tx1">
                    <a:lumMod val="50000"/>
                    <a:lumOff val="50000"/>
                  </a:schemeClr>
                </a:solidFill>
              </a:rPr>
              <a:t>Image courtesy Amazon</a:t>
            </a:r>
          </a:p>
        </p:txBody>
      </p:sp>
      <p:sp>
        <p:nvSpPr>
          <p:cNvPr id="7" name="TextBox 6">
            <a:extLst>
              <a:ext uri="{FF2B5EF4-FFF2-40B4-BE49-F238E27FC236}">
                <a16:creationId xmlns:a16="http://schemas.microsoft.com/office/drawing/2014/main" id="{1FA1DF7B-736C-BEA0-D198-218BF26D6C09}"/>
              </a:ext>
            </a:extLst>
          </p:cNvPr>
          <p:cNvSpPr txBox="1"/>
          <p:nvPr/>
        </p:nvSpPr>
        <p:spPr>
          <a:xfrm>
            <a:off x="7673340" y="6518468"/>
            <a:ext cx="3931920" cy="369332"/>
          </a:xfrm>
          <a:prstGeom prst="rect">
            <a:avLst/>
          </a:prstGeom>
          <a:noFill/>
        </p:spPr>
        <p:txBody>
          <a:bodyPr wrap="square" rtlCol="0">
            <a:spAutoFit/>
          </a:bodyPr>
          <a:lstStyle/>
          <a:p>
            <a:r>
              <a:rPr lang="en-US" dirty="0">
                <a:solidFill>
                  <a:schemeClr val="tx1">
                    <a:lumMod val="50000"/>
                    <a:lumOff val="50000"/>
                  </a:schemeClr>
                </a:solidFill>
              </a:rPr>
              <a:t>Image courtesy New York Times</a:t>
            </a:r>
          </a:p>
        </p:txBody>
      </p:sp>
    </p:spTree>
    <p:extLst>
      <p:ext uri="{BB962C8B-B14F-4D97-AF65-F5344CB8AC3E}">
        <p14:creationId xmlns:p14="http://schemas.microsoft.com/office/powerpoint/2010/main" val="79693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A2CE-3AB9-871E-23BD-CD184F4E1124}"/>
              </a:ext>
            </a:extLst>
          </p:cNvPr>
          <p:cNvSpPr>
            <a:spLocks noGrp="1"/>
          </p:cNvSpPr>
          <p:nvPr>
            <p:ph type="title"/>
          </p:nvPr>
        </p:nvSpPr>
        <p:spPr/>
        <p:txBody>
          <a:bodyPr/>
          <a:lstStyle/>
          <a:p>
            <a:r>
              <a:rPr lang="en-US" dirty="0"/>
              <a:t>Robotics</a:t>
            </a:r>
          </a:p>
        </p:txBody>
      </p:sp>
      <p:sp>
        <p:nvSpPr>
          <p:cNvPr id="3" name="Content Placeholder 2">
            <a:extLst>
              <a:ext uri="{FF2B5EF4-FFF2-40B4-BE49-F238E27FC236}">
                <a16:creationId xmlns:a16="http://schemas.microsoft.com/office/drawing/2014/main" id="{FC6241EB-C58C-EEEE-EDF1-729B942ACA92}"/>
              </a:ext>
            </a:extLst>
          </p:cNvPr>
          <p:cNvSpPr>
            <a:spLocks noGrp="1"/>
          </p:cNvSpPr>
          <p:nvPr>
            <p:ph idx="1"/>
          </p:nvPr>
        </p:nvSpPr>
        <p:spPr>
          <a:xfrm>
            <a:off x="838200" y="1825625"/>
            <a:ext cx="10515600" cy="904875"/>
          </a:xfrm>
        </p:spPr>
        <p:txBody>
          <a:bodyPr/>
          <a:lstStyle/>
          <a:p>
            <a:r>
              <a:rPr lang="en-US" dirty="0"/>
              <a:t>The advances in this field has led to a variety of research topics, including the likes of</a:t>
            </a:r>
          </a:p>
          <a:p>
            <a:pPr lvl="1"/>
            <a:endParaRPr lang="en-US" dirty="0"/>
          </a:p>
        </p:txBody>
      </p:sp>
      <p:sp>
        <p:nvSpPr>
          <p:cNvPr id="4" name="TextBox 3">
            <a:extLst>
              <a:ext uri="{FF2B5EF4-FFF2-40B4-BE49-F238E27FC236}">
                <a16:creationId xmlns:a16="http://schemas.microsoft.com/office/drawing/2014/main" id="{211F0F44-ACDF-7C47-448E-41553C26D3AE}"/>
              </a:ext>
            </a:extLst>
          </p:cNvPr>
          <p:cNvSpPr txBox="1"/>
          <p:nvPr/>
        </p:nvSpPr>
        <p:spPr>
          <a:xfrm>
            <a:off x="1371600" y="2705100"/>
            <a:ext cx="10083800" cy="646331"/>
          </a:xfrm>
          <a:prstGeom prst="rect">
            <a:avLst/>
          </a:prstGeom>
          <a:noFill/>
        </p:spPr>
        <p:txBody>
          <a:bodyPr wrap="square" numCol="3" rtlCol="0">
            <a:spAutoFit/>
          </a:bodyPr>
          <a:lstStyle/>
          <a:p>
            <a:pPr marL="285750" indent="-285750">
              <a:buFont typeface="Arial" panose="020B0604020202020204" pitchFamily="34" charset="0"/>
              <a:buChar char="•"/>
            </a:pPr>
            <a:r>
              <a:rPr lang="en-US" dirty="0"/>
              <a:t>Telerobotic systems</a:t>
            </a:r>
          </a:p>
          <a:p>
            <a:pPr marL="285750" indent="-285750">
              <a:buFont typeface="Arial" panose="020B0604020202020204" pitchFamily="34" charset="0"/>
              <a:buChar char="•"/>
            </a:pPr>
            <a:r>
              <a:rPr lang="en-US" dirty="0"/>
              <a:t>Haptic Feedback Systems</a:t>
            </a:r>
          </a:p>
          <a:p>
            <a:pPr marL="285750" indent="-285750">
              <a:buFont typeface="Arial" panose="020B0604020202020204" pitchFamily="34" charset="0"/>
              <a:buChar char="•"/>
            </a:pPr>
            <a:r>
              <a:rPr lang="en-US" dirty="0"/>
              <a:t>Microsurgery systems</a:t>
            </a:r>
          </a:p>
          <a:p>
            <a:pPr marL="285750" indent="-285750">
              <a:buFont typeface="Arial" panose="020B0604020202020204" pitchFamily="34" charset="0"/>
              <a:buChar char="•"/>
            </a:pPr>
            <a:r>
              <a:rPr lang="en-US" dirty="0"/>
              <a:t>Endothelium Robots</a:t>
            </a:r>
          </a:p>
          <a:p>
            <a:pPr marL="285750" indent="-285750">
              <a:buFont typeface="Arial" panose="020B0604020202020204" pitchFamily="34" charset="0"/>
              <a:buChar char="•"/>
            </a:pPr>
            <a:r>
              <a:rPr lang="en-US" dirty="0"/>
              <a:t>Surgical Simulators</a:t>
            </a:r>
          </a:p>
          <a:p>
            <a:pPr marL="285750" indent="-285750">
              <a:buFont typeface="Arial" panose="020B0604020202020204" pitchFamily="34" charset="0"/>
              <a:buChar char="•"/>
            </a:pPr>
            <a:endParaRPr lang="en-US" dirty="0"/>
          </a:p>
        </p:txBody>
      </p:sp>
      <p:pic>
        <p:nvPicPr>
          <p:cNvPr id="6" name="Picture 4" descr="Larynx Advanced Retractor System (LARS) - YouTube">
            <a:extLst>
              <a:ext uri="{FF2B5EF4-FFF2-40B4-BE49-F238E27FC236}">
                <a16:creationId xmlns:a16="http://schemas.microsoft.com/office/drawing/2014/main" id="{13B1F90D-2427-85D2-F12F-CEAE10DDF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75" b="11515"/>
          <a:stretch/>
        </p:blipFill>
        <p:spPr bwMode="auto">
          <a:xfrm>
            <a:off x="6271260" y="3506570"/>
            <a:ext cx="4572000" cy="26406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357F26-BA91-5D7D-E7F6-0BF13E82315C}"/>
              </a:ext>
            </a:extLst>
          </p:cNvPr>
          <p:cNvPicPr>
            <a:picLocks noChangeAspect="1"/>
          </p:cNvPicPr>
          <p:nvPr/>
        </p:nvPicPr>
        <p:blipFill>
          <a:blip r:embed="rId3"/>
          <a:stretch>
            <a:fillRect/>
          </a:stretch>
        </p:blipFill>
        <p:spPr>
          <a:xfrm>
            <a:off x="1002238" y="3291904"/>
            <a:ext cx="3980290" cy="3315390"/>
          </a:xfrm>
          <a:prstGeom prst="rect">
            <a:avLst/>
          </a:prstGeom>
        </p:spPr>
      </p:pic>
      <p:sp>
        <p:nvSpPr>
          <p:cNvPr id="8" name="TextBox 7">
            <a:extLst>
              <a:ext uri="{FF2B5EF4-FFF2-40B4-BE49-F238E27FC236}">
                <a16:creationId xmlns:a16="http://schemas.microsoft.com/office/drawing/2014/main" id="{B6AA7137-84AA-7236-9C76-4B060E1F713D}"/>
              </a:ext>
            </a:extLst>
          </p:cNvPr>
          <p:cNvSpPr txBox="1"/>
          <p:nvPr/>
        </p:nvSpPr>
        <p:spPr>
          <a:xfrm>
            <a:off x="1002238" y="653097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[5]</a:t>
            </a:r>
          </a:p>
        </p:txBody>
      </p:sp>
      <p:sp>
        <p:nvSpPr>
          <p:cNvPr id="9" name="TextBox 8">
            <a:extLst>
              <a:ext uri="{FF2B5EF4-FFF2-40B4-BE49-F238E27FC236}">
                <a16:creationId xmlns:a16="http://schemas.microsoft.com/office/drawing/2014/main" id="{EE8A7A85-DF9D-46ED-4459-B030A7919B01}"/>
              </a:ext>
            </a:extLst>
          </p:cNvPr>
          <p:cNvSpPr txBox="1"/>
          <p:nvPr/>
        </p:nvSpPr>
        <p:spPr>
          <a:xfrm>
            <a:off x="6253004" y="6177500"/>
            <a:ext cx="3931920" cy="646331"/>
          </a:xfrm>
          <a:prstGeom prst="rect">
            <a:avLst/>
          </a:prstGeom>
          <a:noFill/>
        </p:spPr>
        <p:txBody>
          <a:bodyPr wrap="square" rtlCol="0">
            <a:spAutoFit/>
          </a:bodyPr>
          <a:lstStyle/>
          <a:p>
            <a:r>
              <a:rPr lang="en-US" dirty="0">
                <a:solidFill>
                  <a:schemeClr val="tx1">
                    <a:lumMod val="50000"/>
                    <a:lumOff val="50000"/>
                  </a:schemeClr>
                </a:solidFill>
              </a:rPr>
              <a:t>Image courtesy LARS, Sales Prosearch Supply</a:t>
            </a:r>
          </a:p>
        </p:txBody>
      </p:sp>
    </p:spTree>
    <p:extLst>
      <p:ext uri="{BB962C8B-B14F-4D97-AF65-F5344CB8AC3E}">
        <p14:creationId xmlns:p14="http://schemas.microsoft.com/office/powerpoint/2010/main" val="331681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5B83-48D3-BD0A-168E-E5794B7A38EF}"/>
              </a:ext>
            </a:extLst>
          </p:cNvPr>
          <p:cNvSpPr>
            <a:spLocks noGrp="1"/>
          </p:cNvSpPr>
          <p:nvPr>
            <p:ph type="title"/>
          </p:nvPr>
        </p:nvSpPr>
        <p:spPr/>
        <p:txBody>
          <a:bodyPr/>
          <a:lstStyle/>
          <a:p>
            <a:r>
              <a:rPr lang="en-US" dirty="0"/>
              <a:t>VR Simulations</a:t>
            </a:r>
          </a:p>
        </p:txBody>
      </p:sp>
      <p:sp>
        <p:nvSpPr>
          <p:cNvPr id="3" name="Content Placeholder 2">
            <a:extLst>
              <a:ext uri="{FF2B5EF4-FFF2-40B4-BE49-F238E27FC236}">
                <a16:creationId xmlns:a16="http://schemas.microsoft.com/office/drawing/2014/main" id="{9EA51526-895B-C8D9-39DD-ED8A19D4C715}"/>
              </a:ext>
            </a:extLst>
          </p:cNvPr>
          <p:cNvSpPr>
            <a:spLocks noGrp="1"/>
          </p:cNvSpPr>
          <p:nvPr>
            <p:ph idx="1"/>
          </p:nvPr>
        </p:nvSpPr>
        <p:spPr/>
        <p:txBody>
          <a:bodyPr/>
          <a:lstStyle/>
          <a:p>
            <a:r>
              <a:rPr lang="en-US" dirty="0"/>
              <a:t>Augmented Reality Anatomy Visualization for Surgery Assistance with HoloLens</a:t>
            </a:r>
          </a:p>
          <a:p>
            <a:r>
              <a:rPr lang="en-US" dirty="0"/>
              <a:t>By Coca, Antonio, et al.</a:t>
            </a:r>
          </a:p>
          <a:p>
            <a:r>
              <a:rPr lang="en-US" dirty="0"/>
              <a:t>Discussed the development of their augmented reality anatomy visualization tool</a:t>
            </a:r>
          </a:p>
          <a:p>
            <a:r>
              <a:rPr lang="en-US" dirty="0"/>
              <a:t>Applied using HoloLens</a:t>
            </a:r>
          </a:p>
          <a:p>
            <a:endParaRPr lang="en-US" dirty="0"/>
          </a:p>
        </p:txBody>
      </p:sp>
      <p:pic>
        <p:nvPicPr>
          <p:cNvPr id="4098" name="Picture 2" descr="Microsoft HoloLens retro review: What made it great, and what a new HoloLens  needs to succeed | PCWorld">
            <a:extLst>
              <a:ext uri="{FF2B5EF4-FFF2-40B4-BE49-F238E27FC236}">
                <a16:creationId xmlns:a16="http://schemas.microsoft.com/office/drawing/2014/main" id="{7E1D7640-471E-B3DD-79AF-D0A3FAED6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427" y="3726612"/>
            <a:ext cx="3451493" cy="25852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2905030-9D16-90F0-8153-CC461C455714}"/>
              </a:ext>
            </a:extLst>
          </p:cNvPr>
          <p:cNvPicPr>
            <a:picLocks noChangeAspect="1"/>
          </p:cNvPicPr>
          <p:nvPr/>
        </p:nvPicPr>
        <p:blipFill>
          <a:blip r:embed="rId3"/>
          <a:stretch>
            <a:fillRect/>
          </a:stretch>
        </p:blipFill>
        <p:spPr>
          <a:xfrm>
            <a:off x="838200" y="4597135"/>
            <a:ext cx="5963482" cy="1895740"/>
          </a:xfrm>
          <a:prstGeom prst="rect">
            <a:avLst/>
          </a:prstGeom>
        </p:spPr>
      </p:pic>
      <p:sp>
        <p:nvSpPr>
          <p:cNvPr id="5" name="TextBox 4">
            <a:extLst>
              <a:ext uri="{FF2B5EF4-FFF2-40B4-BE49-F238E27FC236}">
                <a16:creationId xmlns:a16="http://schemas.microsoft.com/office/drawing/2014/main" id="{7C497ED6-F121-AD16-B4C1-6AB591AED585}"/>
              </a:ext>
            </a:extLst>
          </p:cNvPr>
          <p:cNvSpPr txBox="1"/>
          <p:nvPr/>
        </p:nvSpPr>
        <p:spPr>
          <a:xfrm>
            <a:off x="7338427" y="6311900"/>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
        <p:nvSpPr>
          <p:cNvPr id="6" name="TextBox 5">
            <a:extLst>
              <a:ext uri="{FF2B5EF4-FFF2-40B4-BE49-F238E27FC236}">
                <a16:creationId xmlns:a16="http://schemas.microsoft.com/office/drawing/2014/main" id="{03AD2A0A-FF29-5041-CE75-19D5A0EC82BF}"/>
              </a:ext>
            </a:extLst>
          </p:cNvPr>
          <p:cNvSpPr txBox="1"/>
          <p:nvPr/>
        </p:nvSpPr>
        <p:spPr>
          <a:xfrm>
            <a:off x="1002238" y="653097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[1]</a:t>
            </a:r>
          </a:p>
        </p:txBody>
      </p:sp>
    </p:spTree>
    <p:extLst>
      <p:ext uri="{BB962C8B-B14F-4D97-AF65-F5344CB8AC3E}">
        <p14:creationId xmlns:p14="http://schemas.microsoft.com/office/powerpoint/2010/main" val="356885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5B83-48D3-BD0A-168E-E5794B7A38EF}"/>
              </a:ext>
            </a:extLst>
          </p:cNvPr>
          <p:cNvSpPr>
            <a:spLocks noGrp="1"/>
          </p:cNvSpPr>
          <p:nvPr>
            <p:ph type="title"/>
          </p:nvPr>
        </p:nvSpPr>
        <p:spPr/>
        <p:txBody>
          <a:bodyPr/>
          <a:lstStyle/>
          <a:p>
            <a:r>
              <a:rPr lang="en-US" dirty="0"/>
              <a:t>VR Simulations</a:t>
            </a:r>
          </a:p>
        </p:txBody>
      </p:sp>
      <p:sp>
        <p:nvSpPr>
          <p:cNvPr id="3" name="Content Placeholder 2">
            <a:extLst>
              <a:ext uri="{FF2B5EF4-FFF2-40B4-BE49-F238E27FC236}">
                <a16:creationId xmlns:a16="http://schemas.microsoft.com/office/drawing/2014/main" id="{9EA51526-895B-C8D9-39DD-ED8A19D4C715}"/>
              </a:ext>
            </a:extLst>
          </p:cNvPr>
          <p:cNvSpPr>
            <a:spLocks noGrp="1"/>
          </p:cNvSpPr>
          <p:nvPr>
            <p:ph idx="1"/>
          </p:nvPr>
        </p:nvSpPr>
        <p:spPr/>
        <p:txBody>
          <a:bodyPr/>
          <a:lstStyle/>
          <a:p>
            <a:r>
              <a:rPr lang="en-US" dirty="0"/>
              <a:t>HoloLens Architecture (and specs)</a:t>
            </a:r>
          </a:p>
          <a:p>
            <a:r>
              <a:rPr lang="en-US" dirty="0"/>
              <a:t>Uses Qualcomm Snapdragon 850 chip with integrated graphics</a:t>
            </a:r>
          </a:p>
          <a:p>
            <a:r>
              <a:rPr lang="en-US" dirty="0"/>
              <a:t>CPU &amp; GPU ~ 2.96 GHz</a:t>
            </a:r>
          </a:p>
        </p:txBody>
      </p:sp>
      <p:pic>
        <p:nvPicPr>
          <p:cNvPr id="1026" name="Picture 2" descr="Qualcomm Announces Snapdragon 850: A Second Generation For Windows">
            <a:extLst>
              <a:ext uri="{FF2B5EF4-FFF2-40B4-BE49-F238E27FC236}">
                <a16:creationId xmlns:a16="http://schemas.microsoft.com/office/drawing/2014/main" id="{7E956D8E-26F8-1C4C-A910-4B0B8A3C47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33" t="13361" r="32210" b="20366"/>
          <a:stretch/>
        </p:blipFill>
        <p:spPr bwMode="auto">
          <a:xfrm>
            <a:off x="9325413" y="2771135"/>
            <a:ext cx="2489983" cy="2461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Mixed Reality and HoloLens are helping surgeons remove tumours">
            <a:extLst>
              <a:ext uri="{FF2B5EF4-FFF2-40B4-BE49-F238E27FC236}">
                <a16:creationId xmlns:a16="http://schemas.microsoft.com/office/drawing/2014/main" id="{453AB703-E323-9661-04EF-5C66BE9AA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04" y="321606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76635E-D436-AA71-9B8D-B231E9A581D4}"/>
              </a:ext>
            </a:extLst>
          </p:cNvPr>
          <p:cNvPicPr>
            <a:picLocks noChangeAspect="1"/>
          </p:cNvPicPr>
          <p:nvPr/>
        </p:nvPicPr>
        <p:blipFill>
          <a:blip r:embed="rId4"/>
          <a:stretch>
            <a:fillRect/>
          </a:stretch>
        </p:blipFill>
        <p:spPr>
          <a:xfrm>
            <a:off x="3550291" y="3320633"/>
            <a:ext cx="5544324" cy="2991267"/>
          </a:xfrm>
          <a:prstGeom prst="rect">
            <a:avLst/>
          </a:prstGeom>
        </p:spPr>
      </p:pic>
      <p:pic>
        <p:nvPicPr>
          <p:cNvPr id="6" name="Picture 5">
            <a:extLst>
              <a:ext uri="{FF2B5EF4-FFF2-40B4-BE49-F238E27FC236}">
                <a16:creationId xmlns:a16="http://schemas.microsoft.com/office/drawing/2014/main" id="{31781057-E6B4-194A-9E45-964994BDE05D}"/>
              </a:ext>
            </a:extLst>
          </p:cNvPr>
          <p:cNvPicPr>
            <a:picLocks noChangeAspect="1"/>
          </p:cNvPicPr>
          <p:nvPr/>
        </p:nvPicPr>
        <p:blipFill>
          <a:blip r:embed="rId5"/>
          <a:stretch>
            <a:fillRect/>
          </a:stretch>
        </p:blipFill>
        <p:spPr>
          <a:xfrm>
            <a:off x="720095" y="5161862"/>
            <a:ext cx="2543174" cy="1695449"/>
          </a:xfrm>
          <a:prstGeom prst="rect">
            <a:avLst/>
          </a:prstGeom>
        </p:spPr>
      </p:pic>
      <p:sp>
        <p:nvSpPr>
          <p:cNvPr id="7" name="TextBox 6">
            <a:extLst>
              <a:ext uri="{FF2B5EF4-FFF2-40B4-BE49-F238E27FC236}">
                <a16:creationId xmlns:a16="http://schemas.microsoft.com/office/drawing/2014/main" id="{1C82325D-2DA1-A777-754A-98B0B2DC4A00}"/>
              </a:ext>
            </a:extLst>
          </p:cNvPr>
          <p:cNvSpPr txBox="1"/>
          <p:nvPr/>
        </p:nvSpPr>
        <p:spPr>
          <a:xfrm>
            <a:off x="3548430" y="628967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[1]</a:t>
            </a:r>
          </a:p>
        </p:txBody>
      </p:sp>
      <p:sp>
        <p:nvSpPr>
          <p:cNvPr id="8" name="TextBox 7">
            <a:extLst>
              <a:ext uri="{FF2B5EF4-FFF2-40B4-BE49-F238E27FC236}">
                <a16:creationId xmlns:a16="http://schemas.microsoft.com/office/drawing/2014/main" id="{91329445-7829-A1B8-990D-AAB25FF2DC2F}"/>
              </a:ext>
            </a:extLst>
          </p:cNvPr>
          <p:cNvSpPr txBox="1"/>
          <p:nvPr/>
        </p:nvSpPr>
        <p:spPr>
          <a:xfrm>
            <a:off x="3548430" y="6492875"/>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
        <p:nvSpPr>
          <p:cNvPr id="9" name="TextBox 8">
            <a:extLst>
              <a:ext uri="{FF2B5EF4-FFF2-40B4-BE49-F238E27FC236}">
                <a16:creationId xmlns:a16="http://schemas.microsoft.com/office/drawing/2014/main" id="{79E1935D-A148-5A5D-0504-104984FE89C2}"/>
              </a:ext>
            </a:extLst>
          </p:cNvPr>
          <p:cNvSpPr txBox="1"/>
          <p:nvPr/>
        </p:nvSpPr>
        <p:spPr>
          <a:xfrm>
            <a:off x="9279743" y="5367918"/>
            <a:ext cx="3931920" cy="369332"/>
          </a:xfrm>
          <a:prstGeom prst="rect">
            <a:avLst/>
          </a:prstGeom>
          <a:noFill/>
        </p:spPr>
        <p:txBody>
          <a:bodyPr wrap="square" rtlCol="0">
            <a:spAutoFit/>
          </a:bodyPr>
          <a:lstStyle/>
          <a:p>
            <a:r>
              <a:rPr lang="en-US" dirty="0">
                <a:solidFill>
                  <a:schemeClr val="tx1">
                    <a:lumMod val="50000"/>
                    <a:lumOff val="50000"/>
                  </a:schemeClr>
                </a:solidFill>
              </a:rPr>
              <a:t>Image courtesy Qualcomm</a:t>
            </a:r>
          </a:p>
        </p:txBody>
      </p:sp>
      <p:sp>
        <p:nvSpPr>
          <p:cNvPr id="10" name="TextBox 9">
            <a:extLst>
              <a:ext uri="{FF2B5EF4-FFF2-40B4-BE49-F238E27FC236}">
                <a16:creationId xmlns:a16="http://schemas.microsoft.com/office/drawing/2014/main" id="{0C20D3DF-A60B-7F07-1BC6-11ECF16051DA}"/>
              </a:ext>
            </a:extLst>
          </p:cNvPr>
          <p:cNvSpPr txBox="1"/>
          <p:nvPr/>
        </p:nvSpPr>
        <p:spPr>
          <a:xfrm>
            <a:off x="381878" y="4804398"/>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Tree>
    <p:extLst>
      <p:ext uri="{BB962C8B-B14F-4D97-AF65-F5344CB8AC3E}">
        <p14:creationId xmlns:p14="http://schemas.microsoft.com/office/powerpoint/2010/main" val="415218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3E2D-1839-05FE-F511-DE0A94A25D88}"/>
              </a:ext>
            </a:extLst>
          </p:cNvPr>
          <p:cNvSpPr>
            <a:spLocks noGrp="1"/>
          </p:cNvSpPr>
          <p:nvPr>
            <p:ph type="title"/>
          </p:nvPr>
        </p:nvSpPr>
        <p:spPr/>
        <p:txBody>
          <a:bodyPr/>
          <a:lstStyle/>
          <a:p>
            <a:r>
              <a:rPr lang="en-US" dirty="0"/>
              <a:t>VR Simulations</a:t>
            </a:r>
          </a:p>
        </p:txBody>
      </p:sp>
      <p:sp>
        <p:nvSpPr>
          <p:cNvPr id="3" name="Content Placeholder 2">
            <a:extLst>
              <a:ext uri="{FF2B5EF4-FFF2-40B4-BE49-F238E27FC236}">
                <a16:creationId xmlns:a16="http://schemas.microsoft.com/office/drawing/2014/main" id="{22D0302D-D748-FD57-734F-8DB68D4CD718}"/>
              </a:ext>
            </a:extLst>
          </p:cNvPr>
          <p:cNvSpPr>
            <a:spLocks noGrp="1"/>
          </p:cNvSpPr>
          <p:nvPr>
            <p:ph idx="1"/>
          </p:nvPr>
        </p:nvSpPr>
        <p:spPr/>
        <p:txBody>
          <a:bodyPr/>
          <a:lstStyle/>
          <a:p>
            <a:r>
              <a:rPr lang="en-US" dirty="0"/>
              <a:t>Limited memory capacity, so Microsoft also supports their HPU chip to work alongside</a:t>
            </a:r>
          </a:p>
          <a:p>
            <a:r>
              <a:rPr lang="en-US" dirty="0"/>
              <a:t>HPU specializes in higher performance 3D rendering</a:t>
            </a:r>
          </a:p>
          <a:p>
            <a:r>
              <a:rPr lang="en-US" dirty="0"/>
              <a:t>Also includes Azure Kinect sensor (AI included)</a:t>
            </a:r>
          </a:p>
          <a:p>
            <a:endParaRPr lang="en-US" dirty="0"/>
          </a:p>
        </p:txBody>
      </p:sp>
      <p:pic>
        <p:nvPicPr>
          <p:cNvPr id="2050" name="Picture 2" descr="Second version of HoloLens HPU will incorporate AI coprocessor for  implementing DNNs - Microsoft Research">
            <a:extLst>
              <a:ext uri="{FF2B5EF4-FFF2-40B4-BE49-F238E27FC236}">
                <a16:creationId xmlns:a16="http://schemas.microsoft.com/office/drawing/2014/main" id="{F4F66DF4-FC6A-CB9F-9A23-A8BDE6C43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39" y="3812980"/>
            <a:ext cx="4764258" cy="26798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azon.com: Azure Kinect DK Developer Kit : Electronics">
            <a:extLst>
              <a:ext uri="{FF2B5EF4-FFF2-40B4-BE49-F238E27FC236}">
                <a16:creationId xmlns:a16="http://schemas.microsoft.com/office/drawing/2014/main" id="{9E9B86B2-31BA-06D7-E846-A4FA83F28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511" y="2353624"/>
            <a:ext cx="3128159" cy="18596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zure Kinect DK hardware specifications | Microsoft Learn">
            <a:extLst>
              <a:ext uri="{FF2B5EF4-FFF2-40B4-BE49-F238E27FC236}">
                <a16:creationId xmlns:a16="http://schemas.microsoft.com/office/drawing/2014/main" id="{FECA936E-02F8-C109-2E65-657C716DE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244" y="4342651"/>
            <a:ext cx="6232533" cy="2150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49EA23-9406-0179-CFDC-87BCDA782E20}"/>
              </a:ext>
            </a:extLst>
          </p:cNvPr>
          <p:cNvSpPr txBox="1"/>
          <p:nvPr/>
        </p:nvSpPr>
        <p:spPr>
          <a:xfrm>
            <a:off x="586339" y="6457950"/>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
        <p:nvSpPr>
          <p:cNvPr id="6" name="TextBox 5">
            <a:extLst>
              <a:ext uri="{FF2B5EF4-FFF2-40B4-BE49-F238E27FC236}">
                <a16:creationId xmlns:a16="http://schemas.microsoft.com/office/drawing/2014/main" id="{BA447D3D-B233-697E-334E-E7E4E8904C8F}"/>
              </a:ext>
            </a:extLst>
          </p:cNvPr>
          <p:cNvSpPr txBox="1"/>
          <p:nvPr/>
        </p:nvSpPr>
        <p:spPr>
          <a:xfrm>
            <a:off x="6386238" y="3905851"/>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
        <p:nvSpPr>
          <p:cNvPr id="7" name="TextBox 6">
            <a:extLst>
              <a:ext uri="{FF2B5EF4-FFF2-40B4-BE49-F238E27FC236}">
                <a16:creationId xmlns:a16="http://schemas.microsoft.com/office/drawing/2014/main" id="{91494510-0853-B538-46C6-7392E29FCED0}"/>
              </a:ext>
            </a:extLst>
          </p:cNvPr>
          <p:cNvSpPr txBox="1"/>
          <p:nvPr/>
        </p:nvSpPr>
        <p:spPr>
          <a:xfrm>
            <a:off x="5707783" y="6437540"/>
            <a:ext cx="3931920" cy="369332"/>
          </a:xfrm>
          <a:prstGeom prst="rect">
            <a:avLst/>
          </a:prstGeom>
          <a:noFill/>
        </p:spPr>
        <p:txBody>
          <a:bodyPr wrap="square" rtlCol="0">
            <a:spAutoFit/>
          </a:bodyPr>
          <a:lstStyle/>
          <a:p>
            <a:r>
              <a:rPr lang="en-US" dirty="0">
                <a:solidFill>
                  <a:schemeClr val="tx1">
                    <a:lumMod val="50000"/>
                    <a:lumOff val="50000"/>
                  </a:schemeClr>
                </a:solidFill>
              </a:rPr>
              <a:t>Image courtesy Microsoft</a:t>
            </a:r>
          </a:p>
        </p:txBody>
      </p:sp>
    </p:spTree>
    <p:extLst>
      <p:ext uri="{BB962C8B-B14F-4D97-AF65-F5344CB8AC3E}">
        <p14:creationId xmlns:p14="http://schemas.microsoft.com/office/powerpoint/2010/main" val="3696877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3910</TotalTime>
  <Words>1448</Words>
  <Application>Microsoft Office PowerPoint</Application>
  <PresentationFormat>Widescreen</PresentationFormat>
  <Paragraphs>150</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The Future of Medicine: Exploring Embedded Computers in Simulations and Robotics in the Surgical Field</vt:lpstr>
      <vt:lpstr>Graphic Image Warning! ********</vt:lpstr>
      <vt:lpstr>Introduction</vt:lpstr>
      <vt:lpstr>Robotics</vt:lpstr>
      <vt:lpstr>Robotics</vt:lpstr>
      <vt:lpstr>Robotics</vt:lpstr>
      <vt:lpstr>VR Simulations</vt:lpstr>
      <vt:lpstr>VR Simulations</vt:lpstr>
      <vt:lpstr>VR Simulations</vt:lpstr>
      <vt:lpstr>VR Simulations</vt:lpstr>
      <vt:lpstr>VR Simulations + Haptic Feedback</vt:lpstr>
      <vt:lpstr>VR Simulations + Haptic Feedback</vt:lpstr>
      <vt:lpstr>VR Simulations + Haptic Feedback</vt:lpstr>
      <vt:lpstr>VR Simulations + Haptic Feedback</vt:lpstr>
      <vt:lpstr>Application of VR Simulation</vt:lpstr>
      <vt:lpstr>Application of VR Simulation</vt:lpstr>
      <vt:lpstr>Application of VR Simulation</vt:lpstr>
      <vt:lpstr>Current VR simulation with Haptic Feedback</vt:lpstr>
      <vt:lpstr>Current VR simulation with Haptic Feedback</vt:lpstr>
      <vt:lpstr>Current VR simulation with Haptic Feedback</vt:lpstr>
      <vt:lpstr>Conclusion</vt:lpstr>
      <vt:lpstr>Conclusion</vt:lpstr>
      <vt:lpstr>Resources</vt:lpstr>
      <vt:lpstr>Extended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R Kalathra</dc:creator>
  <cp:lastModifiedBy>Andrew R Kalathra</cp:lastModifiedBy>
  <cp:revision>19</cp:revision>
  <dcterms:created xsi:type="dcterms:W3CDTF">2023-09-26T19:41:37Z</dcterms:created>
  <dcterms:modified xsi:type="dcterms:W3CDTF">2023-10-02T03:58:15Z</dcterms:modified>
</cp:coreProperties>
</file>